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</p:sldIdLst>
  <p:sldSz cx="21383625" cy="30275213"/>
  <p:notesSz cx="6858000" cy="9144000"/>
  <p:defaultTextStyle>
    <a:defPPr>
      <a:defRPr lang="en-US"/>
    </a:defPPr>
    <a:lvl1pPr marL="0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1pPr>
    <a:lvl2pPr marL="1239545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2pPr>
    <a:lvl3pPr marL="2479090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3pPr>
    <a:lvl4pPr marL="3718638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4pPr>
    <a:lvl5pPr marL="4958183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5pPr>
    <a:lvl6pPr marL="6197729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6pPr>
    <a:lvl7pPr marL="7437277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7pPr>
    <a:lvl8pPr marL="8676822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8pPr>
    <a:lvl9pPr marL="9916367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8032"/>
    <a:srgbClr val="195170"/>
    <a:srgbClr val="50D888"/>
    <a:srgbClr val="29838C"/>
    <a:srgbClr val="EA9D5E"/>
    <a:srgbClr val="06343A"/>
    <a:srgbClr val="0B747F"/>
    <a:srgbClr val="6B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3F7ED6-9F46-4509-A529-C42862C1775E}" v="1" dt="2023-07-11T09:41:25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/>
    <p:restoredTop sz="94686"/>
  </p:normalViewPr>
  <p:slideViewPr>
    <p:cSldViewPr snapToGrid="0" snapToObjects="1">
      <p:cViewPr varScale="1">
        <p:scale>
          <a:sx n="19" d="100"/>
          <a:sy n="19" d="100"/>
        </p:scale>
        <p:origin x="259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772" y="4954765"/>
            <a:ext cx="18176081" cy="10540259"/>
          </a:xfrm>
        </p:spPr>
        <p:txBody>
          <a:bodyPr anchor="b"/>
          <a:lstStyle>
            <a:lvl1pPr algn="ctr">
              <a:defRPr sz="140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953" y="15901497"/>
            <a:ext cx="16037719" cy="7309499"/>
          </a:xfrm>
        </p:spPr>
        <p:txBody>
          <a:bodyPr/>
          <a:lstStyle>
            <a:lvl1pPr marL="0" indent="0" algn="ctr">
              <a:buNone/>
              <a:defRPr sz="5612"/>
            </a:lvl1pPr>
            <a:lvl2pPr marL="1069162" indent="0" algn="ctr">
              <a:buNone/>
              <a:defRPr sz="4677"/>
            </a:lvl2pPr>
            <a:lvl3pPr marL="2138324" indent="0" algn="ctr">
              <a:buNone/>
              <a:defRPr sz="4209"/>
            </a:lvl3pPr>
            <a:lvl4pPr marL="3207487" indent="0" algn="ctr">
              <a:buNone/>
              <a:defRPr sz="3742"/>
            </a:lvl4pPr>
            <a:lvl5pPr marL="4276649" indent="0" algn="ctr">
              <a:buNone/>
              <a:defRPr sz="3742"/>
            </a:lvl5pPr>
            <a:lvl6pPr marL="5345811" indent="0" algn="ctr">
              <a:buNone/>
              <a:defRPr sz="3742"/>
            </a:lvl6pPr>
            <a:lvl7pPr marL="6414973" indent="0" algn="ctr">
              <a:buNone/>
              <a:defRPr sz="3742"/>
            </a:lvl7pPr>
            <a:lvl8pPr marL="7484135" indent="0" algn="ctr">
              <a:buNone/>
              <a:defRPr sz="3742"/>
            </a:lvl8pPr>
            <a:lvl9pPr marL="8553298" indent="0" algn="ctr">
              <a:buNone/>
              <a:defRPr sz="374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02658" y="1611875"/>
            <a:ext cx="4610844" cy="25656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0125" y="1611875"/>
            <a:ext cx="13565237" cy="25656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88" y="7547788"/>
            <a:ext cx="18443377" cy="12593645"/>
          </a:xfrm>
        </p:spPr>
        <p:txBody>
          <a:bodyPr anchor="b"/>
          <a:lstStyle>
            <a:lvl1pPr>
              <a:defRPr sz="140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988" y="20260574"/>
            <a:ext cx="18443377" cy="6622701"/>
          </a:xfrm>
        </p:spPr>
        <p:txBody>
          <a:bodyPr/>
          <a:lstStyle>
            <a:lvl1pPr marL="0" indent="0">
              <a:buNone/>
              <a:defRPr sz="5612">
                <a:solidFill>
                  <a:schemeClr val="tx1"/>
                </a:solidFill>
              </a:defRPr>
            </a:lvl1pPr>
            <a:lvl2pPr marL="1069162" indent="0">
              <a:buNone/>
              <a:defRPr sz="4677">
                <a:solidFill>
                  <a:schemeClr val="tx1">
                    <a:tint val="75000"/>
                  </a:schemeClr>
                </a:solidFill>
              </a:defRPr>
            </a:lvl2pPr>
            <a:lvl3pPr marL="2138324" indent="0">
              <a:buNone/>
              <a:defRPr sz="4209">
                <a:solidFill>
                  <a:schemeClr val="tx1">
                    <a:tint val="75000"/>
                  </a:schemeClr>
                </a:solidFill>
              </a:defRPr>
            </a:lvl3pPr>
            <a:lvl4pPr marL="3207487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4pPr>
            <a:lvl5pPr marL="4276649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5pPr>
            <a:lvl6pPr marL="5345811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6pPr>
            <a:lvl7pPr marL="6414973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7pPr>
            <a:lvl8pPr marL="7484135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8pPr>
            <a:lvl9pPr marL="8553298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0124" y="8059374"/>
            <a:ext cx="9088041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25460" y="8059374"/>
            <a:ext cx="9088041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1611882"/>
            <a:ext cx="18443377" cy="58518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912" y="7421634"/>
            <a:ext cx="9046274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912" y="11058863"/>
            <a:ext cx="9046274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25461" y="7421634"/>
            <a:ext cx="9090826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25461" y="11058863"/>
            <a:ext cx="9090826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0826" y="4359077"/>
            <a:ext cx="10825460" cy="21515024"/>
          </a:xfrm>
        </p:spPr>
        <p:txBody>
          <a:bodyPr/>
          <a:lstStyle>
            <a:lvl1pPr>
              <a:defRPr sz="7483"/>
            </a:lvl1pPr>
            <a:lvl2pPr>
              <a:defRPr sz="6548"/>
            </a:lvl2pPr>
            <a:lvl3pPr>
              <a:defRPr sz="5612"/>
            </a:lvl3pPr>
            <a:lvl4pPr>
              <a:defRPr sz="4677"/>
            </a:lvl4pPr>
            <a:lvl5pPr>
              <a:defRPr sz="4677"/>
            </a:lvl5pPr>
            <a:lvl6pPr>
              <a:defRPr sz="4677"/>
            </a:lvl6pPr>
            <a:lvl7pPr>
              <a:defRPr sz="4677"/>
            </a:lvl7pPr>
            <a:lvl8pPr>
              <a:defRPr sz="4677"/>
            </a:lvl8pPr>
            <a:lvl9pPr>
              <a:defRPr sz="46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0826" y="4359077"/>
            <a:ext cx="10825460" cy="21515024"/>
          </a:xfrm>
        </p:spPr>
        <p:txBody>
          <a:bodyPr anchor="t"/>
          <a:lstStyle>
            <a:lvl1pPr marL="0" indent="0">
              <a:buNone/>
              <a:defRPr sz="7483"/>
            </a:lvl1pPr>
            <a:lvl2pPr marL="1069162" indent="0">
              <a:buNone/>
              <a:defRPr sz="6548"/>
            </a:lvl2pPr>
            <a:lvl3pPr marL="2138324" indent="0">
              <a:buNone/>
              <a:defRPr sz="5612"/>
            </a:lvl3pPr>
            <a:lvl4pPr marL="3207487" indent="0">
              <a:buNone/>
              <a:defRPr sz="4677"/>
            </a:lvl4pPr>
            <a:lvl5pPr marL="4276649" indent="0">
              <a:buNone/>
              <a:defRPr sz="4677"/>
            </a:lvl5pPr>
            <a:lvl6pPr marL="5345811" indent="0">
              <a:buNone/>
              <a:defRPr sz="4677"/>
            </a:lvl6pPr>
            <a:lvl7pPr marL="6414973" indent="0">
              <a:buNone/>
              <a:defRPr sz="4677"/>
            </a:lvl7pPr>
            <a:lvl8pPr marL="7484135" indent="0">
              <a:buNone/>
              <a:defRPr sz="4677"/>
            </a:lvl8pPr>
            <a:lvl9pPr marL="8553298" indent="0">
              <a:buNone/>
              <a:defRPr sz="4677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0124" y="1611882"/>
            <a:ext cx="18443377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124" y="8059374"/>
            <a:ext cx="18443377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0124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3326" y="28060644"/>
            <a:ext cx="721697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02185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38324" rtl="0" eaLnBrk="1" latinLnBrk="0" hangingPunct="1">
        <a:lnSpc>
          <a:spcPct val="90000"/>
        </a:lnSpc>
        <a:spcBef>
          <a:spcPct val="0"/>
        </a:spcBef>
        <a:buNone/>
        <a:defRPr sz="102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4581" indent="-534581" algn="l" defTabSz="2138324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6548" kern="1200">
          <a:solidFill>
            <a:schemeClr val="tx1"/>
          </a:solidFill>
          <a:latin typeface="+mn-lt"/>
          <a:ea typeface="+mn-ea"/>
          <a:cs typeface="+mn-cs"/>
        </a:defRPr>
      </a:lvl1pPr>
      <a:lvl2pPr marL="1603743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5612" kern="1200">
          <a:solidFill>
            <a:schemeClr val="tx1"/>
          </a:solidFill>
          <a:latin typeface="+mn-lt"/>
          <a:ea typeface="+mn-ea"/>
          <a:cs typeface="+mn-cs"/>
        </a:defRPr>
      </a:lvl2pPr>
      <a:lvl3pPr marL="2672906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3pPr>
      <a:lvl4pPr marL="3742068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811230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880392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949554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8018717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9087879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2pPr>
      <a:lvl3pPr marL="2138324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3pPr>
      <a:lvl4pPr marL="3207487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276649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345811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414973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7484135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8553298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sv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jp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flower, rose, outdoor&#10;&#10;Description automatically generated">
            <a:extLst>
              <a:ext uri="{FF2B5EF4-FFF2-40B4-BE49-F238E27FC236}">
                <a16:creationId xmlns:a16="http://schemas.microsoft.com/office/drawing/2014/main" id="{1960CA5E-1CFF-E699-E2A5-37F7B2760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110" y="-1"/>
            <a:ext cx="21544841" cy="25945531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1152E3F-5C8A-408E-B27D-F1E6D410A9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0196" y="0"/>
            <a:ext cx="21515927" cy="2682091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216032" tIns="108016" rIns="216032" bIns="1080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490505" y="2563737"/>
            <a:ext cx="9417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09425E"/>
                </a:solidFill>
                <a:latin typeface="IBM Plex Sans" panose="020B0503050203000203" pitchFamily="34" charset="0"/>
              </a:rPr>
              <a:t>Funded by the European Union. Views and opinions expressed are however those of the </a:t>
            </a:r>
          </a:p>
          <a:p>
            <a:pPr algn="ctr"/>
            <a:r>
              <a:rPr lang="en-GB" sz="1800" dirty="0">
                <a:solidFill>
                  <a:srgbClr val="09425E"/>
                </a:solidFill>
                <a:latin typeface="IBM Plex Sans" panose="020B0503050203000203" pitchFamily="34" charset="0"/>
              </a:rPr>
              <a:t>author(s) only and do not necessarily reflect those of the European Union or </a:t>
            </a:r>
            <a:r>
              <a:rPr lang="en-GB" sz="1800" dirty="0" err="1">
                <a:solidFill>
                  <a:srgbClr val="09425E"/>
                </a:solidFill>
                <a:latin typeface="IBM Plex Sans" panose="020B0503050203000203" pitchFamily="34" charset="0"/>
              </a:rPr>
              <a:t>HaDEA</a:t>
            </a:r>
            <a:r>
              <a:rPr lang="en-GB" sz="1800" dirty="0">
                <a:solidFill>
                  <a:srgbClr val="09425E"/>
                </a:solidFill>
                <a:latin typeface="IBM Plex Sans" panose="020B0503050203000203" pitchFamily="34" charset="0"/>
              </a:rPr>
              <a:t>. </a:t>
            </a:r>
          </a:p>
          <a:p>
            <a:pPr algn="ctr"/>
            <a:r>
              <a:rPr lang="en-GB" sz="1800" dirty="0">
                <a:solidFill>
                  <a:srgbClr val="09425E"/>
                </a:solidFill>
                <a:latin typeface="IBM Plex Sans" panose="020B0503050203000203" pitchFamily="34" charset="0"/>
              </a:rPr>
              <a:t>Neither the European Union nor the granting authority can be held responsible for them.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43597" y="940432"/>
            <a:ext cx="10296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9425E"/>
                </a:solidFill>
                <a:latin typeface="Overpass" pitchFamily="2" charset="0"/>
              </a:rPr>
              <a:t>Knowledge Based Framework for Extended Textile Circulation</a:t>
            </a:r>
            <a:endParaRPr lang="en-US" sz="4800" b="1" dirty="0">
              <a:solidFill>
                <a:srgbClr val="09425E"/>
              </a:solidFill>
              <a:latin typeface="Overpass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7389" y="4722049"/>
            <a:ext cx="99352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Separate collection 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of </a:t>
            </a: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textile waste 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will be started by EU member states by 2025. Currently the textile sorting is done mainly by hand, which isn’t accurate enough for high-value end uses: technologies and know-how are needed for the </a:t>
            </a: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identification, collection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, and automated </a:t>
            </a: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sorting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 as well as for the recycling of the collected and sorted waste.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Even though most textile materials are made of </a:t>
            </a: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blended fibres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, the current technologies lack the necessary processing options.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203017" y="4505924"/>
            <a:ext cx="958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The current activities mainly focus on down-cycling the waste to low value applications, and the current textile fibres aren’t </a:t>
            </a: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sustainable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: they are oil-based, and the cultivation of the cotton needed to produce them require lots of water and chemicals.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To support an efficient material flow, circular economy processes and the Industrial-Urban Symbiosis, also </a:t>
            </a: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data sharing 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readiness needs to be increased. The circular textile system also needs the contribution of textile users, who need to be </a:t>
            </a: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motivated to participate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.</a:t>
            </a:r>
          </a:p>
          <a:p>
            <a:pPr algn="just"/>
            <a:endParaRPr lang="en-US" sz="2400" dirty="0">
              <a:solidFill>
                <a:srgbClr val="09425E"/>
              </a:solidFill>
              <a:latin typeface="IBM Plex Sans" panose="020B0503050203000203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49063" y="8931146"/>
            <a:ext cx="124401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The overall objective of the </a:t>
            </a:r>
            <a:r>
              <a:rPr lang="en-GB" sz="2400" dirty="0" err="1">
                <a:solidFill>
                  <a:srgbClr val="09425E"/>
                </a:solidFill>
                <a:latin typeface="IBM Plex Sans" panose="020B0503050203000203" pitchFamily="34" charset="0"/>
              </a:rPr>
              <a:t>tExtended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 project is to develop a knowledge-based </a:t>
            </a: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Blueprint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, i.e., a masterplan for a sustainable textile ecosystem.</a:t>
            </a:r>
          </a:p>
          <a:p>
            <a:pPr algn="just"/>
            <a:endParaRPr lang="en-GB" sz="2400" dirty="0">
              <a:solidFill>
                <a:srgbClr val="09425E"/>
              </a:solidFill>
              <a:latin typeface="IBM Plex Sans" panose="020B0503050203000203" pitchFamily="34" charset="0"/>
            </a:endParaRP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The basis of the Blueprint is a </a:t>
            </a: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Conceptual Framework 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determining the optimized utilization of textile flows, aiming for retention of value of materials in a safe and sustainable way.</a:t>
            </a:r>
          </a:p>
          <a:p>
            <a:pPr algn="just"/>
            <a:endParaRPr lang="en-GB" sz="2400" dirty="0">
              <a:solidFill>
                <a:srgbClr val="09425E"/>
              </a:solidFill>
              <a:latin typeface="IBM Plex Sans" panose="020B0503050203000203" pitchFamily="34" charset="0"/>
            </a:endParaRP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Based on the Blueprint, we will implement a </a:t>
            </a: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Real Scale Demonstrator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, verifying its replicability and potential to reduce textile waste by 80%.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349063" y="16923498"/>
            <a:ext cx="124401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Scientific</a:t>
            </a:r>
            <a:r>
              <a:rPr lang="en-US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Production of new fundamental and applied knowledge for industries and scientific communities, produced on circular economy of textiles.</a:t>
            </a:r>
          </a:p>
          <a:p>
            <a:pPr algn="just"/>
            <a:endParaRPr lang="en-US" sz="2400" dirty="0">
              <a:solidFill>
                <a:srgbClr val="09425E"/>
              </a:solidFill>
              <a:latin typeface="IBM Plex Sans" panose="020B0503050203000203" pitchFamily="34" charset="0"/>
            </a:endParaRPr>
          </a:p>
          <a:p>
            <a:pPr algn="just"/>
            <a:r>
              <a:rPr lang="en-US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Economic/Technological</a:t>
            </a:r>
            <a:r>
              <a:rPr lang="en-US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Acceleration of the twin green and digital transition in European textile industry by generating new business, strengthening competitiveness and resilience through sustainability, and digitalization.</a:t>
            </a:r>
          </a:p>
          <a:p>
            <a:pPr algn="just"/>
            <a:endParaRPr lang="en-US" sz="2400" dirty="0">
              <a:solidFill>
                <a:srgbClr val="09425E"/>
              </a:solidFill>
              <a:latin typeface="IBM Plex Sans" panose="020B0503050203000203" pitchFamily="34" charset="0"/>
            </a:endParaRPr>
          </a:p>
          <a:p>
            <a:pPr algn="just"/>
            <a:r>
              <a:rPr lang="en-US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Societal</a:t>
            </a:r>
            <a:r>
              <a:rPr lang="en-US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Prevention of waste, sustainable consumption models via re-use, creation of jobs.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B93610-0412-4097-AEEA-F9DA92925DDD}"/>
              </a:ext>
            </a:extLst>
          </p:cNvPr>
          <p:cNvSpPr/>
          <p:nvPr/>
        </p:nvSpPr>
        <p:spPr>
          <a:xfrm>
            <a:off x="-50196" y="3627970"/>
            <a:ext cx="21487013" cy="928800"/>
          </a:xfrm>
          <a:prstGeom prst="rect">
            <a:avLst/>
          </a:prstGeom>
          <a:solidFill>
            <a:srgbClr val="50D888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71" name="Group 70"/>
          <p:cNvGrpSpPr/>
          <p:nvPr/>
        </p:nvGrpSpPr>
        <p:grpSpPr>
          <a:xfrm>
            <a:off x="537389" y="3801303"/>
            <a:ext cx="21516612" cy="707885"/>
            <a:chOff x="268416" y="1923702"/>
            <a:chExt cx="10747168" cy="353576"/>
          </a:xfrm>
        </p:grpSpPr>
        <p:sp>
          <p:nvSpPr>
            <p:cNvPr id="72" name="TextBox 71"/>
            <p:cNvSpPr txBox="1"/>
            <p:nvPr/>
          </p:nvSpPr>
          <p:spPr>
            <a:xfrm>
              <a:off x="268416" y="1946447"/>
              <a:ext cx="2299854" cy="23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www.textended.eu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94057" y="1946447"/>
              <a:ext cx="2521527" cy="23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@tExtendedEU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47003" y="1923702"/>
              <a:ext cx="1996235" cy="3535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Overpass" pitchFamily="2" charset="0"/>
                </a:rPr>
                <a:t>INTRODUCTION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EFFEF903-5EA1-4276-B7BB-5797BA0D8F80}"/>
              </a:ext>
            </a:extLst>
          </p:cNvPr>
          <p:cNvSpPr/>
          <p:nvPr/>
        </p:nvSpPr>
        <p:spPr>
          <a:xfrm>
            <a:off x="-79110" y="7825498"/>
            <a:ext cx="21515927" cy="928800"/>
          </a:xfrm>
          <a:prstGeom prst="rect">
            <a:avLst/>
          </a:prstGeom>
          <a:solidFill>
            <a:srgbClr val="19517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7" name="TextBox 46"/>
          <p:cNvSpPr txBox="1"/>
          <p:nvPr/>
        </p:nvSpPr>
        <p:spPr>
          <a:xfrm>
            <a:off x="2019300" y="7969535"/>
            <a:ext cx="17416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verpass" pitchFamily="2" charset="0"/>
              </a:rPr>
              <a:t>EXPECTED RESULTS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B63FA89-7FD2-40D7-AC9F-736E4E622353}"/>
              </a:ext>
            </a:extLst>
          </p:cNvPr>
          <p:cNvSpPr/>
          <p:nvPr/>
        </p:nvSpPr>
        <p:spPr>
          <a:xfrm>
            <a:off x="-50196" y="12487696"/>
            <a:ext cx="21508116" cy="928800"/>
          </a:xfrm>
          <a:prstGeom prst="rect">
            <a:avLst/>
          </a:prstGeom>
          <a:solidFill>
            <a:srgbClr val="50D88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TextBox 49"/>
          <p:cNvSpPr txBox="1"/>
          <p:nvPr/>
        </p:nvSpPr>
        <p:spPr>
          <a:xfrm>
            <a:off x="4521690" y="12631500"/>
            <a:ext cx="12373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verpass" pitchFamily="2" charset="0"/>
              </a:rPr>
              <a:t>EXPECTED OUTCOMES AND TARGET GROUPS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EECD2C-8514-C2CF-198D-F39A70257E95}"/>
              </a:ext>
            </a:extLst>
          </p:cNvPr>
          <p:cNvGrpSpPr/>
          <p:nvPr/>
        </p:nvGrpSpPr>
        <p:grpSpPr>
          <a:xfrm>
            <a:off x="-60060" y="15652244"/>
            <a:ext cx="21515927" cy="928800"/>
            <a:chOff x="-60060" y="16965630"/>
            <a:chExt cx="21515927" cy="928800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7043AB5-3DC9-4B2D-9673-616637A874E8}"/>
                </a:ext>
              </a:extLst>
            </p:cNvPr>
            <p:cNvSpPr/>
            <p:nvPr/>
          </p:nvSpPr>
          <p:spPr>
            <a:xfrm>
              <a:off x="-60060" y="16965630"/>
              <a:ext cx="21515927" cy="928800"/>
            </a:xfrm>
            <a:prstGeom prst="rect">
              <a:avLst/>
            </a:prstGeom>
            <a:solidFill>
              <a:srgbClr val="19517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391126" y="17137542"/>
              <a:ext cx="8623538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Overpass" pitchFamily="2" charset="0"/>
                </a:rPr>
                <a:t>IMPACT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0277496-0A22-69B7-B5F2-926B7029D77E}"/>
              </a:ext>
            </a:extLst>
          </p:cNvPr>
          <p:cNvGrpSpPr/>
          <p:nvPr/>
        </p:nvGrpSpPr>
        <p:grpSpPr>
          <a:xfrm>
            <a:off x="-50197" y="20677689"/>
            <a:ext cx="21496877" cy="928800"/>
            <a:chOff x="-50197" y="21442443"/>
            <a:chExt cx="21496877" cy="928800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B59D78E-8BB7-41BA-9D31-3ACFEDA30A84}"/>
                </a:ext>
              </a:extLst>
            </p:cNvPr>
            <p:cNvSpPr/>
            <p:nvPr/>
          </p:nvSpPr>
          <p:spPr>
            <a:xfrm>
              <a:off x="-50197" y="21442443"/>
              <a:ext cx="21496877" cy="928800"/>
            </a:xfrm>
            <a:prstGeom prst="rect">
              <a:avLst/>
            </a:prstGeom>
            <a:solidFill>
              <a:srgbClr val="50D888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396483" y="21614974"/>
              <a:ext cx="8623538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Overpass" pitchFamily="2" charset="0"/>
                </a:rPr>
                <a:t>APPROACH</a:t>
              </a: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FBE69CA6-C957-4A2B-82FB-3CAB78442297}"/>
              </a:ext>
            </a:extLst>
          </p:cNvPr>
          <p:cNvSpPr/>
          <p:nvPr/>
        </p:nvSpPr>
        <p:spPr>
          <a:xfrm>
            <a:off x="-50198" y="25920187"/>
            <a:ext cx="21487013" cy="902718"/>
          </a:xfrm>
          <a:prstGeom prst="rect">
            <a:avLst/>
          </a:prstGeom>
          <a:solidFill>
            <a:srgbClr val="19517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TextBox 82"/>
          <p:cNvSpPr txBox="1"/>
          <p:nvPr/>
        </p:nvSpPr>
        <p:spPr>
          <a:xfrm>
            <a:off x="6391126" y="26124058"/>
            <a:ext cx="8623538" cy="70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verpass" pitchFamily="2" charset="0"/>
              </a:rPr>
              <a:t>PROJECT PARTNERS</a:t>
            </a:r>
          </a:p>
        </p:txBody>
      </p:sp>
      <p:pic>
        <p:nvPicPr>
          <p:cNvPr id="5" name="Picture 4" descr="A green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189888B-38B0-2EB1-B0BB-D92BF66CD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75" y="338627"/>
            <a:ext cx="4542064" cy="1300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659F46-9E97-208C-ABF8-7D59F33D0661}"/>
              </a:ext>
            </a:extLst>
          </p:cNvPr>
          <p:cNvSpPr txBox="1"/>
          <p:nvPr/>
        </p:nvSpPr>
        <p:spPr>
          <a:xfrm>
            <a:off x="537389" y="13615098"/>
            <a:ext cx="9935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Pathways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1 – Knowledge based and digitally enabled circular textile ecosystem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2 – Efficient textile recovery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3 – Waste valorisation and recycling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4 – Systemic, sustainable and safe circularity for textiles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9C9FB-8BFF-48B0-6B0A-B25A9EE456D0}"/>
              </a:ext>
            </a:extLst>
          </p:cNvPr>
          <p:cNvSpPr txBox="1"/>
          <p:nvPr/>
        </p:nvSpPr>
        <p:spPr>
          <a:xfrm>
            <a:off x="10973087" y="13615636"/>
            <a:ext cx="9935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Target groups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1 – Waste management actors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2 – Recyclers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3 – Textile Producers &amp; Brands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4 – Automatization &amp; machine building &amp; process development experts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09CBE-2462-1B6A-F06F-16C7DC769E08}"/>
              </a:ext>
            </a:extLst>
          </p:cNvPr>
          <p:cNvSpPr txBox="1"/>
          <p:nvPr/>
        </p:nvSpPr>
        <p:spPr>
          <a:xfrm>
            <a:off x="492810" y="21616714"/>
            <a:ext cx="101990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Circular textile ecosystem: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Provides an overview on value chains, shared data and symbiotic interactions in future circular textile ecosystem. Social Innovation Spin-Off.</a:t>
            </a:r>
          </a:p>
          <a:p>
            <a:pPr algn="just"/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Digital tools and technologies for textile recovery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Develops data-driven solutions for optimisation of textile recovery (data sharing, identification, sorting, and development of pre-processing for valorisation).</a:t>
            </a:r>
          </a:p>
          <a:p>
            <a:pPr algn="just"/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Textile recycling technologies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Develops textile recycling processes (mechanical, thermo-mechanical and chemical processes); and adjusts textile manufacturing to extended use of secondary raw materials.</a:t>
            </a:r>
          </a:p>
          <a:p>
            <a:pPr algn="just"/>
            <a:endParaRPr lang="en-GB" sz="2400" dirty="0">
              <a:solidFill>
                <a:srgbClr val="09425E"/>
              </a:solidFill>
              <a:latin typeface="IBM Plex Sans" panose="020B050305020300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FEE7A5-3EA3-6A94-0259-9F0314457012}"/>
              </a:ext>
            </a:extLst>
          </p:cNvPr>
          <p:cNvSpPr txBox="1"/>
          <p:nvPr/>
        </p:nvSpPr>
        <p:spPr>
          <a:xfrm>
            <a:off x="10862440" y="21686609"/>
            <a:ext cx="992681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Data-driven framework for textile circulation: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Builds a textile classification system, collects textile life-time data and develops the Conceptual Framework for determination of an optimised – safe and sustainable – utilization route for different types of textile flows.</a:t>
            </a:r>
          </a:p>
          <a:p>
            <a:pPr algn="just"/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Demonstrators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Introduces the Blueprint – implementation plan for the Conceptual Framework; A real scale demonstrator by joined resources of the </a:t>
            </a:r>
            <a:r>
              <a:rPr lang="en-GB" sz="2300" dirty="0" err="1">
                <a:solidFill>
                  <a:srgbClr val="09425E"/>
                </a:solidFill>
                <a:latin typeface="IBM Plex Sans" panose="020B0503050203000203" pitchFamily="34" charset="0"/>
              </a:rPr>
              <a:t>tExtended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 consortium; Replication potential study in different regions.</a:t>
            </a:r>
          </a:p>
          <a:p>
            <a:pPr algn="just"/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Benefits to sustainability and circularity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Evaluates sustainability, circularity potential and technological and non-technological barriers. </a:t>
            </a:r>
          </a:p>
        </p:txBody>
      </p:sp>
      <p:pic>
        <p:nvPicPr>
          <p:cNvPr id="25" name="Picture 24" descr="A map of europe with different colored continents&#10;&#10;Description automatically generated with low confidence">
            <a:extLst>
              <a:ext uri="{FF2B5EF4-FFF2-40B4-BE49-F238E27FC236}">
                <a16:creationId xmlns:a16="http://schemas.microsoft.com/office/drawing/2014/main" id="{1C43F159-D3B9-EE57-C06F-5652CB6AA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929" y="8822165"/>
            <a:ext cx="4959239" cy="3624539"/>
          </a:xfrm>
          <a:prstGeom prst="rect">
            <a:avLst/>
          </a:prstGeom>
        </p:spPr>
      </p:pic>
      <p:pic>
        <p:nvPicPr>
          <p:cNvPr id="29" name="Graphic 28" descr="Chevron arrows with solid fill">
            <a:extLst>
              <a:ext uri="{FF2B5EF4-FFF2-40B4-BE49-F238E27FC236}">
                <a16:creationId xmlns:a16="http://schemas.microsoft.com/office/drawing/2014/main" id="{45865DD5-E7A1-8C5A-90BA-EDADA3926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1773" y="9026776"/>
            <a:ext cx="299137" cy="299137"/>
          </a:xfrm>
          <a:prstGeom prst="rect">
            <a:avLst/>
          </a:prstGeom>
        </p:spPr>
      </p:pic>
      <p:pic>
        <p:nvPicPr>
          <p:cNvPr id="31" name="Graphic 30" descr="Chevron arrows with solid fill">
            <a:extLst>
              <a:ext uri="{FF2B5EF4-FFF2-40B4-BE49-F238E27FC236}">
                <a16:creationId xmlns:a16="http://schemas.microsoft.com/office/drawing/2014/main" id="{21F9EA6C-5B5A-A12F-60BE-69774B2AE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1773" y="10127233"/>
            <a:ext cx="299137" cy="299137"/>
          </a:xfrm>
          <a:prstGeom prst="rect">
            <a:avLst/>
          </a:prstGeom>
        </p:spPr>
      </p:pic>
      <p:pic>
        <p:nvPicPr>
          <p:cNvPr id="33" name="Graphic 32" descr="Chevron arrows with solid fill">
            <a:extLst>
              <a:ext uri="{FF2B5EF4-FFF2-40B4-BE49-F238E27FC236}">
                <a16:creationId xmlns:a16="http://schemas.microsoft.com/office/drawing/2014/main" id="{FFC01D60-EDA6-F454-E803-829876BC2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4856" y="11573696"/>
            <a:ext cx="299137" cy="299137"/>
          </a:xfrm>
          <a:prstGeom prst="rect">
            <a:avLst/>
          </a:prstGeom>
        </p:spPr>
      </p:pic>
      <p:pic>
        <p:nvPicPr>
          <p:cNvPr id="35" name="Picture 34" descr="A person holding a box with clothes&#10;&#10;Description automatically generated with medium confidence">
            <a:extLst>
              <a:ext uri="{FF2B5EF4-FFF2-40B4-BE49-F238E27FC236}">
                <a16:creationId xmlns:a16="http://schemas.microsoft.com/office/drawing/2014/main" id="{EAAD4A54-CD73-B7FD-3926-27387BB70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712" y="16652892"/>
            <a:ext cx="5903672" cy="3937749"/>
          </a:xfrm>
          <a:prstGeom prst="rect">
            <a:avLst/>
          </a:prstGeom>
        </p:spPr>
      </p:pic>
      <p:pic>
        <p:nvPicPr>
          <p:cNvPr id="36" name="Graphic 35" descr="Chevron arrows with solid fill">
            <a:extLst>
              <a:ext uri="{FF2B5EF4-FFF2-40B4-BE49-F238E27FC236}">
                <a16:creationId xmlns:a16="http://schemas.microsoft.com/office/drawing/2014/main" id="{7780796A-F6A2-4E45-9A50-F557F0860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21896" y="17026408"/>
            <a:ext cx="299137" cy="299137"/>
          </a:xfrm>
          <a:prstGeom prst="rect">
            <a:avLst/>
          </a:prstGeom>
        </p:spPr>
      </p:pic>
      <p:pic>
        <p:nvPicPr>
          <p:cNvPr id="37" name="Graphic 36" descr="Chevron arrows with solid fill">
            <a:extLst>
              <a:ext uri="{FF2B5EF4-FFF2-40B4-BE49-F238E27FC236}">
                <a16:creationId xmlns:a16="http://schemas.microsoft.com/office/drawing/2014/main" id="{C60744D5-1EE9-1C54-5732-9DC08371A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24727" y="18107547"/>
            <a:ext cx="299137" cy="299137"/>
          </a:xfrm>
          <a:prstGeom prst="rect">
            <a:avLst/>
          </a:prstGeom>
        </p:spPr>
      </p:pic>
      <p:pic>
        <p:nvPicPr>
          <p:cNvPr id="38" name="Graphic 37" descr="Chevron arrows with solid fill">
            <a:extLst>
              <a:ext uri="{FF2B5EF4-FFF2-40B4-BE49-F238E27FC236}">
                <a16:creationId xmlns:a16="http://schemas.microsoft.com/office/drawing/2014/main" id="{01E5AE8E-500B-5973-CB01-62BF082A7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24727" y="19577831"/>
            <a:ext cx="299137" cy="299137"/>
          </a:xfrm>
          <a:prstGeom prst="rect">
            <a:avLst/>
          </a:prstGeom>
        </p:spPr>
      </p:pic>
      <p:pic>
        <p:nvPicPr>
          <p:cNvPr id="13" name="Picture 12" descr="A picture containing logo, symbol, font, graphics&#10;&#10;Description automatically generated">
            <a:extLst>
              <a:ext uri="{FF2B5EF4-FFF2-40B4-BE49-F238E27FC236}">
                <a16:creationId xmlns:a16="http://schemas.microsoft.com/office/drawing/2014/main" id="{AE771970-C5F5-C162-2F78-0FF08FC8E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389" y="27393263"/>
            <a:ext cx="1710546" cy="717855"/>
          </a:xfrm>
          <a:prstGeom prst="rect">
            <a:avLst/>
          </a:prstGeom>
        </p:spPr>
      </p:pic>
      <p:pic>
        <p:nvPicPr>
          <p:cNvPr id="19" name="Picture 18" descr="A picture containing pattern, screenshot, square, rectangle&#10;&#10;Description automatically generated">
            <a:extLst>
              <a:ext uri="{FF2B5EF4-FFF2-40B4-BE49-F238E27FC236}">
                <a16:creationId xmlns:a16="http://schemas.microsoft.com/office/drawing/2014/main" id="{069DEB0D-1061-0A21-496D-9322C7651B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7079" y="27100956"/>
            <a:ext cx="1302467" cy="1302467"/>
          </a:xfrm>
          <a:prstGeom prst="rect">
            <a:avLst/>
          </a:prstGeom>
        </p:spPr>
      </p:pic>
      <p:pic>
        <p:nvPicPr>
          <p:cNvPr id="23" name="Picture 22" descr="A blue logo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4BC451C-E4A0-00ED-A20C-0B1ABAB831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7266" y="27005660"/>
            <a:ext cx="1372104" cy="1372104"/>
          </a:xfrm>
          <a:prstGeom prst="rect">
            <a:avLst/>
          </a:prstGeom>
        </p:spPr>
      </p:pic>
      <p:pic>
        <p:nvPicPr>
          <p:cNvPr id="34" name="Picture 33" descr="A logo for a company&#10;&#10;Description automatically generated with low confidence">
            <a:extLst>
              <a:ext uri="{FF2B5EF4-FFF2-40B4-BE49-F238E27FC236}">
                <a16:creationId xmlns:a16="http://schemas.microsoft.com/office/drawing/2014/main" id="{6ECB4FD9-3E77-D834-A1BE-9E93AC48AD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090" y="27226927"/>
            <a:ext cx="2216580" cy="998348"/>
          </a:xfrm>
          <a:prstGeom prst="rect">
            <a:avLst/>
          </a:prstGeom>
        </p:spPr>
      </p:pic>
      <p:pic>
        <p:nvPicPr>
          <p:cNvPr id="45" name="Picture 44" descr="A pink and black logo&#10;&#10;Description automatically generated with medium confidence">
            <a:extLst>
              <a:ext uri="{FF2B5EF4-FFF2-40B4-BE49-F238E27FC236}">
                <a16:creationId xmlns:a16="http://schemas.microsoft.com/office/drawing/2014/main" id="{AD2674DE-93E1-91D5-7BAC-ECA2C77613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53080" y="27387162"/>
            <a:ext cx="1633780" cy="581016"/>
          </a:xfrm>
          <a:prstGeom prst="rect">
            <a:avLst/>
          </a:prstGeom>
        </p:spPr>
      </p:pic>
      <p:pic>
        <p:nvPicPr>
          <p:cNvPr id="48" name="Picture 47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FC71A53-4F6B-0B93-B74C-E6722CA9D5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389" y="29051174"/>
            <a:ext cx="1925438" cy="501078"/>
          </a:xfrm>
          <a:prstGeom prst="rect">
            <a:avLst/>
          </a:prstGeom>
        </p:spPr>
      </p:pic>
      <p:pic>
        <p:nvPicPr>
          <p:cNvPr id="54" name="Picture 53" descr="A red and black sign with a white arrow&#10;&#10;Description automatically generated with low confidence">
            <a:extLst>
              <a:ext uri="{FF2B5EF4-FFF2-40B4-BE49-F238E27FC236}">
                <a16:creationId xmlns:a16="http://schemas.microsoft.com/office/drawing/2014/main" id="{4B6AA57B-A833-697C-D218-98E6BE45D0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48057" y="29010786"/>
            <a:ext cx="1810444" cy="431488"/>
          </a:xfrm>
          <a:prstGeom prst="rect">
            <a:avLst/>
          </a:prstGeom>
        </p:spPr>
      </p:pic>
      <p:pic>
        <p:nvPicPr>
          <p:cNvPr id="56" name="Picture 55" descr="A picture containing graphics, graphic design, logo, design&#10;&#10;Description automatically generated">
            <a:extLst>
              <a:ext uri="{FF2B5EF4-FFF2-40B4-BE49-F238E27FC236}">
                <a16:creationId xmlns:a16="http://schemas.microsoft.com/office/drawing/2014/main" id="{F5206EE1-D7E7-958E-0373-FE22900040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38147" y="28235500"/>
            <a:ext cx="2143935" cy="1982060"/>
          </a:xfrm>
          <a:prstGeom prst="rect">
            <a:avLst/>
          </a:prstGeom>
        </p:spPr>
      </p:pic>
      <p:pic>
        <p:nvPicPr>
          <p:cNvPr id="58" name="Picture 57" descr="A blue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B32882F2-985B-4A6B-51AB-E87D7A67EB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61728" y="28955661"/>
            <a:ext cx="2357482" cy="690032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BDD0E3A6-36FE-A4BA-C0DC-34A4FE59D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41390" y="27475419"/>
            <a:ext cx="2448402" cy="482030"/>
          </a:xfrm>
          <a:prstGeom prst="rect">
            <a:avLst/>
          </a:prstGeom>
        </p:spPr>
      </p:pic>
      <p:sp>
        <p:nvSpPr>
          <p:cNvPr id="61" name="Freeform 1">
            <a:extLst>
              <a:ext uri="{FF2B5EF4-FFF2-40B4-BE49-F238E27FC236}">
                <a16:creationId xmlns:a16="http://schemas.microsoft.com/office/drawing/2014/main" id="{EB5C4DC9-06FE-0143-BC24-E200E30E2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655" y="27222467"/>
            <a:ext cx="763704" cy="1142532"/>
          </a:xfrm>
          <a:custGeom>
            <a:avLst/>
            <a:gdLst>
              <a:gd name="T0" fmla="*/ 7437 w 7438"/>
              <a:gd name="T1" fmla="*/ 9422 h 9525"/>
              <a:gd name="T2" fmla="*/ 5200 w 7438"/>
              <a:gd name="T3" fmla="*/ 8578 h 9525"/>
              <a:gd name="T4" fmla="*/ 7302 w 7438"/>
              <a:gd name="T5" fmla="*/ 7460 h 9525"/>
              <a:gd name="T6" fmla="*/ 5200 w 7438"/>
              <a:gd name="T7" fmla="*/ 6681 h 9525"/>
              <a:gd name="T8" fmla="*/ 7437 w 7438"/>
              <a:gd name="T9" fmla="*/ 5703 h 9525"/>
              <a:gd name="T10" fmla="*/ 4197 w 7438"/>
              <a:gd name="T11" fmla="*/ 4861 h 9525"/>
              <a:gd name="T12" fmla="*/ 6260 w 7438"/>
              <a:gd name="T13" fmla="*/ 3385 h 9525"/>
              <a:gd name="T14" fmla="*/ 7437 w 7438"/>
              <a:gd name="T15" fmla="*/ 4561 h 9525"/>
              <a:gd name="T16" fmla="*/ 6260 w 7438"/>
              <a:gd name="T17" fmla="*/ 3385 h 9525"/>
              <a:gd name="T18" fmla="*/ 3055 w 7438"/>
              <a:gd name="T19" fmla="*/ 1412 h 9525"/>
              <a:gd name="T20" fmla="*/ 1266 w 7438"/>
              <a:gd name="T21" fmla="*/ 779 h 9525"/>
              <a:gd name="T22" fmla="*/ 2365 w 7438"/>
              <a:gd name="T23" fmla="*/ 2064 h 9525"/>
              <a:gd name="T24" fmla="*/ 3055 w 7438"/>
              <a:gd name="T25" fmla="*/ 1412 h 9525"/>
              <a:gd name="T26" fmla="*/ 4000 w 7438"/>
              <a:gd name="T27" fmla="*/ 3482 h 9525"/>
              <a:gd name="T28" fmla="*/ 3190 w 7438"/>
              <a:gd name="T29" fmla="*/ 4561 h 9525"/>
              <a:gd name="T30" fmla="*/ 3086 w 7438"/>
              <a:gd name="T31" fmla="*/ 4045 h 9525"/>
              <a:gd name="T32" fmla="*/ 3029 w 7438"/>
              <a:gd name="T33" fmla="*/ 3469 h 9525"/>
              <a:gd name="T34" fmla="*/ 2269 w 7438"/>
              <a:gd name="T35" fmla="*/ 2779 h 9525"/>
              <a:gd name="T36" fmla="*/ 1266 w 7438"/>
              <a:gd name="T37" fmla="*/ 4561 h 9525"/>
              <a:gd name="T38" fmla="*/ 263 w 7438"/>
              <a:gd name="T39" fmla="*/ 0 h 9525"/>
              <a:gd name="T40" fmla="*/ 2722 w 7438"/>
              <a:gd name="T41" fmla="*/ 0 h 9525"/>
              <a:gd name="T42" fmla="*/ 4057 w 7438"/>
              <a:gd name="T43" fmla="*/ 1259 h 9525"/>
              <a:gd name="T44" fmla="*/ 3336 w 7438"/>
              <a:gd name="T45" fmla="*/ 2415 h 9525"/>
              <a:gd name="T46" fmla="*/ 4000 w 7438"/>
              <a:gd name="T47" fmla="*/ 3482 h 9525"/>
              <a:gd name="T48" fmla="*/ 4664 w 7438"/>
              <a:gd name="T49" fmla="*/ 0 h 9525"/>
              <a:gd name="T50" fmla="*/ 5668 w 7438"/>
              <a:gd name="T51" fmla="*/ 4561 h 9525"/>
              <a:gd name="T52" fmla="*/ 3869 w 7438"/>
              <a:gd name="T53" fmla="*/ 8068 h 9525"/>
              <a:gd name="T54" fmla="*/ 1973 w 7438"/>
              <a:gd name="T55" fmla="*/ 9524 h 9525"/>
              <a:gd name="T56" fmla="*/ 30 w 7438"/>
              <a:gd name="T57" fmla="*/ 7907 h 9525"/>
              <a:gd name="T58" fmla="*/ 1002 w 7438"/>
              <a:gd name="T59" fmla="*/ 7907 h 9525"/>
              <a:gd name="T60" fmla="*/ 2011 w 7438"/>
              <a:gd name="T61" fmla="*/ 8751 h 9525"/>
              <a:gd name="T62" fmla="*/ 2900 w 7438"/>
              <a:gd name="T63" fmla="*/ 8182 h 9525"/>
              <a:gd name="T64" fmla="*/ 1526 w 7438"/>
              <a:gd name="T65" fmla="*/ 7426 h 9525"/>
              <a:gd name="T66" fmla="*/ 185 w 7438"/>
              <a:gd name="T67" fmla="*/ 6131 h 9525"/>
              <a:gd name="T68" fmla="*/ 185 w 7438"/>
              <a:gd name="T69" fmla="*/ 6131 h 9525"/>
              <a:gd name="T70" fmla="*/ 1890 w 7438"/>
              <a:gd name="T71" fmla="*/ 4752 h 9525"/>
              <a:gd name="T72" fmla="*/ 2746 w 7438"/>
              <a:gd name="T73" fmla="*/ 6222 h 9525"/>
              <a:gd name="T74" fmla="*/ 1846 w 7438"/>
              <a:gd name="T75" fmla="*/ 5532 h 9525"/>
              <a:gd name="T76" fmla="*/ 1156 w 7438"/>
              <a:gd name="T77" fmla="*/ 6048 h 9525"/>
              <a:gd name="T78" fmla="*/ 1156 w 7438"/>
              <a:gd name="T79" fmla="*/ 6048 h 9525"/>
              <a:gd name="T80" fmla="*/ 2454 w 7438"/>
              <a:gd name="T81" fmla="*/ 6715 h 9525"/>
              <a:gd name="T82" fmla="*/ 3869 w 7438"/>
              <a:gd name="T83" fmla="*/ 8068 h 9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438" h="9525">
                <a:moveTo>
                  <a:pt x="4197" y="9422"/>
                </a:moveTo>
                <a:lnTo>
                  <a:pt x="7437" y="9422"/>
                </a:lnTo>
                <a:lnTo>
                  <a:pt x="7437" y="8578"/>
                </a:lnTo>
                <a:lnTo>
                  <a:pt x="5200" y="8578"/>
                </a:lnTo>
                <a:lnTo>
                  <a:pt x="5200" y="7460"/>
                </a:lnTo>
                <a:lnTo>
                  <a:pt x="7302" y="7460"/>
                </a:lnTo>
                <a:lnTo>
                  <a:pt x="7302" y="6681"/>
                </a:lnTo>
                <a:lnTo>
                  <a:pt x="5200" y="6681"/>
                </a:lnTo>
                <a:lnTo>
                  <a:pt x="5200" y="5703"/>
                </a:lnTo>
                <a:lnTo>
                  <a:pt x="7437" y="5703"/>
                </a:lnTo>
                <a:lnTo>
                  <a:pt x="7437" y="4861"/>
                </a:lnTo>
                <a:lnTo>
                  <a:pt x="4197" y="4861"/>
                </a:lnTo>
                <a:lnTo>
                  <a:pt x="4197" y="9422"/>
                </a:lnTo>
                <a:close/>
                <a:moveTo>
                  <a:pt x="6260" y="3385"/>
                </a:moveTo>
                <a:lnTo>
                  <a:pt x="6260" y="4561"/>
                </a:lnTo>
                <a:lnTo>
                  <a:pt x="7437" y="4561"/>
                </a:lnTo>
                <a:lnTo>
                  <a:pt x="7437" y="3385"/>
                </a:lnTo>
                <a:lnTo>
                  <a:pt x="6260" y="3385"/>
                </a:lnTo>
                <a:close/>
                <a:moveTo>
                  <a:pt x="3055" y="1412"/>
                </a:moveTo>
                <a:lnTo>
                  <a:pt x="3055" y="1412"/>
                </a:lnTo>
                <a:cubicBezTo>
                  <a:pt x="3055" y="1014"/>
                  <a:pt x="2870" y="779"/>
                  <a:pt x="2365" y="779"/>
                </a:cubicBezTo>
                <a:lnTo>
                  <a:pt x="1266" y="779"/>
                </a:lnTo>
                <a:lnTo>
                  <a:pt x="1266" y="2064"/>
                </a:lnTo>
                <a:lnTo>
                  <a:pt x="2365" y="2064"/>
                </a:lnTo>
                <a:lnTo>
                  <a:pt x="2365" y="2064"/>
                </a:lnTo>
                <a:cubicBezTo>
                  <a:pt x="2881" y="2064"/>
                  <a:pt x="3055" y="1810"/>
                  <a:pt x="3055" y="1412"/>
                </a:cubicBezTo>
                <a:close/>
                <a:moveTo>
                  <a:pt x="4000" y="3482"/>
                </a:moveTo>
                <a:lnTo>
                  <a:pt x="4000" y="3482"/>
                </a:lnTo>
                <a:cubicBezTo>
                  <a:pt x="4038" y="4144"/>
                  <a:pt x="4070" y="4422"/>
                  <a:pt x="4190" y="4561"/>
                </a:cubicBezTo>
                <a:lnTo>
                  <a:pt x="3190" y="4561"/>
                </a:lnTo>
                <a:lnTo>
                  <a:pt x="3190" y="4561"/>
                </a:lnTo>
                <a:cubicBezTo>
                  <a:pt x="3133" y="4418"/>
                  <a:pt x="3099" y="4244"/>
                  <a:pt x="3086" y="4045"/>
                </a:cubicBezTo>
                <a:lnTo>
                  <a:pt x="3086" y="4045"/>
                </a:lnTo>
                <a:cubicBezTo>
                  <a:pt x="3074" y="3844"/>
                  <a:pt x="3055" y="3651"/>
                  <a:pt x="3029" y="3469"/>
                </a:cubicBezTo>
                <a:lnTo>
                  <a:pt x="3029" y="3469"/>
                </a:lnTo>
                <a:cubicBezTo>
                  <a:pt x="2995" y="3194"/>
                  <a:pt x="2904" y="2779"/>
                  <a:pt x="2269" y="2779"/>
                </a:cubicBezTo>
                <a:lnTo>
                  <a:pt x="1266" y="2779"/>
                </a:lnTo>
                <a:lnTo>
                  <a:pt x="1266" y="4561"/>
                </a:lnTo>
                <a:lnTo>
                  <a:pt x="263" y="4561"/>
                </a:lnTo>
                <a:lnTo>
                  <a:pt x="263" y="0"/>
                </a:lnTo>
                <a:lnTo>
                  <a:pt x="2722" y="0"/>
                </a:lnTo>
                <a:lnTo>
                  <a:pt x="2722" y="0"/>
                </a:lnTo>
                <a:cubicBezTo>
                  <a:pt x="3431" y="0"/>
                  <a:pt x="4057" y="457"/>
                  <a:pt x="4057" y="1259"/>
                </a:cubicBezTo>
                <a:lnTo>
                  <a:pt x="4057" y="1259"/>
                </a:lnTo>
                <a:cubicBezTo>
                  <a:pt x="4057" y="2009"/>
                  <a:pt x="3637" y="2286"/>
                  <a:pt x="3336" y="2402"/>
                </a:cubicBezTo>
                <a:lnTo>
                  <a:pt x="3336" y="2415"/>
                </a:lnTo>
                <a:lnTo>
                  <a:pt x="3336" y="2415"/>
                </a:lnTo>
                <a:cubicBezTo>
                  <a:pt x="3683" y="2502"/>
                  <a:pt x="3962" y="2819"/>
                  <a:pt x="4000" y="3482"/>
                </a:cubicBezTo>
                <a:close/>
                <a:moveTo>
                  <a:pt x="5668" y="0"/>
                </a:moveTo>
                <a:lnTo>
                  <a:pt x="4664" y="0"/>
                </a:lnTo>
                <a:lnTo>
                  <a:pt x="4664" y="4561"/>
                </a:lnTo>
                <a:lnTo>
                  <a:pt x="5668" y="4561"/>
                </a:lnTo>
                <a:lnTo>
                  <a:pt x="5668" y="0"/>
                </a:lnTo>
                <a:close/>
                <a:moveTo>
                  <a:pt x="3869" y="8068"/>
                </a:moveTo>
                <a:lnTo>
                  <a:pt x="3869" y="8068"/>
                </a:lnTo>
                <a:cubicBezTo>
                  <a:pt x="3869" y="8993"/>
                  <a:pt x="3112" y="9524"/>
                  <a:pt x="1973" y="9524"/>
                </a:cubicBezTo>
                <a:lnTo>
                  <a:pt x="1973" y="9524"/>
                </a:lnTo>
                <a:cubicBezTo>
                  <a:pt x="923" y="9524"/>
                  <a:pt x="0" y="9008"/>
                  <a:pt x="30" y="7907"/>
                </a:cubicBezTo>
                <a:lnTo>
                  <a:pt x="1002" y="7907"/>
                </a:lnTo>
                <a:lnTo>
                  <a:pt x="1002" y="7907"/>
                </a:lnTo>
                <a:cubicBezTo>
                  <a:pt x="1002" y="8464"/>
                  <a:pt x="1414" y="8751"/>
                  <a:pt x="2011" y="8751"/>
                </a:cubicBezTo>
                <a:lnTo>
                  <a:pt x="2011" y="8751"/>
                </a:lnTo>
                <a:cubicBezTo>
                  <a:pt x="2509" y="8751"/>
                  <a:pt x="2900" y="8572"/>
                  <a:pt x="2900" y="8182"/>
                </a:cubicBezTo>
                <a:lnTo>
                  <a:pt x="2900" y="8182"/>
                </a:lnTo>
                <a:cubicBezTo>
                  <a:pt x="2900" y="7854"/>
                  <a:pt x="2597" y="7695"/>
                  <a:pt x="2062" y="7562"/>
                </a:cubicBezTo>
                <a:lnTo>
                  <a:pt x="1526" y="7426"/>
                </a:lnTo>
                <a:lnTo>
                  <a:pt x="1526" y="7426"/>
                </a:lnTo>
                <a:cubicBezTo>
                  <a:pt x="697" y="7223"/>
                  <a:pt x="185" y="6857"/>
                  <a:pt x="185" y="6131"/>
                </a:cubicBezTo>
                <a:lnTo>
                  <a:pt x="185" y="6131"/>
                </a:lnTo>
                <a:lnTo>
                  <a:pt x="185" y="6131"/>
                </a:lnTo>
                <a:cubicBezTo>
                  <a:pt x="185" y="5253"/>
                  <a:pt x="978" y="4752"/>
                  <a:pt x="1890" y="4752"/>
                </a:cubicBezTo>
                <a:lnTo>
                  <a:pt x="1890" y="4752"/>
                </a:lnTo>
                <a:cubicBezTo>
                  <a:pt x="2902" y="4752"/>
                  <a:pt x="3717" y="5202"/>
                  <a:pt x="3717" y="6222"/>
                </a:cubicBezTo>
                <a:lnTo>
                  <a:pt x="2746" y="6222"/>
                </a:lnTo>
                <a:lnTo>
                  <a:pt x="2746" y="6222"/>
                </a:lnTo>
                <a:cubicBezTo>
                  <a:pt x="2710" y="5557"/>
                  <a:pt x="2111" y="5532"/>
                  <a:pt x="1846" y="5532"/>
                </a:cubicBezTo>
                <a:lnTo>
                  <a:pt x="1846" y="5532"/>
                </a:lnTo>
                <a:cubicBezTo>
                  <a:pt x="1505" y="5532"/>
                  <a:pt x="1156" y="5684"/>
                  <a:pt x="1156" y="6048"/>
                </a:cubicBezTo>
                <a:lnTo>
                  <a:pt x="1156" y="6048"/>
                </a:lnTo>
                <a:lnTo>
                  <a:pt x="1156" y="6048"/>
                </a:lnTo>
                <a:cubicBezTo>
                  <a:pt x="1148" y="6379"/>
                  <a:pt x="1425" y="6474"/>
                  <a:pt x="2009" y="6609"/>
                </a:cubicBezTo>
                <a:lnTo>
                  <a:pt x="2454" y="6715"/>
                </a:lnTo>
                <a:lnTo>
                  <a:pt x="2454" y="6715"/>
                </a:lnTo>
                <a:cubicBezTo>
                  <a:pt x="3491" y="6961"/>
                  <a:pt x="3869" y="7399"/>
                  <a:pt x="3869" y="8068"/>
                </a:cubicBezTo>
                <a:close/>
              </a:path>
            </a:pathLst>
          </a:custGeom>
          <a:solidFill>
            <a:srgbClr val="0406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E"/>
          </a:p>
        </p:txBody>
      </p:sp>
      <p:pic>
        <p:nvPicPr>
          <p:cNvPr id="62" name="Kuva 1">
            <a:extLst>
              <a:ext uri="{FF2B5EF4-FFF2-40B4-BE49-F238E27FC236}">
                <a16:creationId xmlns:a16="http://schemas.microsoft.com/office/drawing/2014/main" id="{91367AB4-A5D7-4888-432E-22E0B4F2E42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512" y="27204043"/>
            <a:ext cx="2369302" cy="876238"/>
          </a:xfrm>
          <a:prstGeom prst="rect">
            <a:avLst/>
          </a:prstGeom>
        </p:spPr>
      </p:pic>
      <p:pic>
        <p:nvPicPr>
          <p:cNvPr id="63" name="Bildobjekt 3">
            <a:extLst>
              <a:ext uri="{FF2B5EF4-FFF2-40B4-BE49-F238E27FC236}">
                <a16:creationId xmlns:a16="http://schemas.microsoft.com/office/drawing/2014/main" id="{79E64DE9-5AA8-23F2-40E6-61C1F1C442C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534" y="27329475"/>
            <a:ext cx="1670826" cy="79325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4EEC07F-4EB4-2E55-816D-DB60CD1A9442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581" y="27226927"/>
            <a:ext cx="1094670" cy="63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Imagem 2">
            <a:extLst>
              <a:ext uri="{FF2B5EF4-FFF2-40B4-BE49-F238E27FC236}">
                <a16:creationId xmlns:a16="http://schemas.microsoft.com/office/drawing/2014/main" id="{85307C2A-CEB0-0612-114D-3975DB814FF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473" y="29010786"/>
            <a:ext cx="1194380" cy="52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E621A7D-469B-C18B-E382-4B41F76D77A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16499" y="28655392"/>
            <a:ext cx="1051912" cy="1223052"/>
          </a:xfrm>
          <a:prstGeom prst="rect">
            <a:avLst/>
          </a:prstGeom>
        </p:spPr>
      </p:pic>
      <p:pic>
        <p:nvPicPr>
          <p:cNvPr id="67" name="Obrázok 1" descr="Obrázok, na ktorom je text, hodiny, meradlo&#10;&#10;Automaticky generovaný popis">
            <a:extLst>
              <a:ext uri="{FF2B5EF4-FFF2-40B4-BE49-F238E27FC236}">
                <a16:creationId xmlns:a16="http://schemas.microsoft.com/office/drawing/2014/main" id="{19410CD0-EDCB-DE7E-02C4-0BBC8B47EC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856" y="29081554"/>
            <a:ext cx="2239672" cy="43824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74" y="28699852"/>
            <a:ext cx="861568" cy="1053608"/>
          </a:xfrm>
          <a:prstGeom prst="rect">
            <a:avLst/>
          </a:prstGeom>
        </p:spPr>
      </p:pic>
      <p:pic>
        <p:nvPicPr>
          <p:cNvPr id="69" name="Image 39">
            <a:extLst>
              <a:ext uri="{FF2B5EF4-FFF2-40B4-BE49-F238E27FC236}">
                <a16:creationId xmlns:a16="http://schemas.microsoft.com/office/drawing/2014/main" id="{1B43717D-99D9-4513-8780-8B6E529FAA6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159388" y="28925420"/>
            <a:ext cx="1649095" cy="609600"/>
          </a:xfrm>
          <a:prstGeom prst="rect">
            <a:avLst/>
          </a:prstGeom>
        </p:spPr>
      </p:pic>
      <p:pic>
        <p:nvPicPr>
          <p:cNvPr id="77" name="Afbeelding 1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6E372E5-30AE-6063-D925-D0BDEDCC364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131" y="28775648"/>
            <a:ext cx="1720240" cy="776604"/>
          </a:xfrm>
          <a:prstGeom prst="rect">
            <a:avLst/>
          </a:prstGeom>
        </p:spPr>
      </p:pic>
      <p:pic>
        <p:nvPicPr>
          <p:cNvPr id="12" name="Picture 1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4F9FFB3-B450-A732-39B8-E9F872B37C4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012406" y="-134196"/>
            <a:ext cx="2740158" cy="2883414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0F849D55-36D7-7B01-22FC-21FA881C85B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247935" y="1546159"/>
            <a:ext cx="1756760" cy="17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75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<ct:contentTypeSchema ct:_="" ma:_="" ma:contentTypeName="Document" ma:contentTypeID="0x010100FD6E0DE98F639D47BBEAA81B3D0579BE" ma:contentTypeVersion="0" ma:contentTypeDescription="Create a new document." ma:contentTypeScope="" ma:versionID="7aad05ff139f2871f72728de3f1439cf" xmlns:ct="http://schemas.microsoft.com/office/2006/metadata/contentType" xmlns:ma="http://schemas.microsoft.com/office/2006/metadata/properties/metaAttributes">
<xsd:schema targetNamespace="http://schemas.microsoft.com/office/2006/metadata/properties" ma:root="true" ma:fieldsID="d2dad8d00024f06655d6a1129939ab7e" ns2:_="" xmlns:xsd="http://www.w3.org/2001/XMLSchema" xmlns:xs="http://www.w3.org/2001/XMLSchema" xmlns:p="http://schemas.microsoft.com/office/2006/metadata/properties" xmlns:ns2="$ListId:Shared Documents;">
<xsd:import namespace="$ListId:Shared Documents;"/>
<xsd:element name="properties">
<xsd:complexType>
<xsd:sequence>
<xsd:element name="documentManagement">
<xsd:complexType>
<xsd:all>
<xsd:element ref="ns2:Author0" minOccurs="0"/>
</xsd:all>
</xsd:complexType>
</xsd:element>
</xsd:sequence>
</xsd:complexType>
</xsd:element>
</xsd:schema>
<xsd:schema targetNamespace="$ListId:Shared Documents;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Author0" ma:index="8" nillable="true" ma:displayName="Author" ma:internalName="Author0">
<xsd:simpleType>
<xsd:restriction base="dms:Text">
<xsd:maxLength value="255"/>
</xsd:restriction>
</xsd:simpleType>
</xsd:element>
</xsd:schema>
<xsd:schema targetNamespace="http://schemas.openxmlformats.org/package/2006/metadata/core-properties" elementFormDefault="qualified" attributeFormDefault="unqualified" blockDefault="#all"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>
<xsd:import namespace="http://purl.org/dc/elements/1.1/" schemaLocation="http://dublincore.org/schemas/xmls/qdc/2003/04/02/dc.xsd"/>
<xsd:import namespace="http://purl.org/dc/terms/" schemaLocation="http://dublincore.org/schemas/xmls/qdc/2003/04/02/dcterms.xsd"/>
<xsd:element name="coreProperties" type="CT_coreProperties"/>
<xsd:complexType name="CT_coreProperties">
<xsd:all>
<xsd:element ref="dc:creator" minOccurs="0" maxOccurs="1"/>
<xsd:element ref="dcterms:created" minOccurs="0" maxOccurs="1"/>
<xsd:element ref="dc:identifier" minOccurs="0" maxOccurs="1"/>
<xsd:element name="contentType" minOccurs="0" maxOccurs="1" type="xsd:string" ma:index="0" ma:displayName="Content Type"/>
<xsd:element ref="dc:title" minOccurs="0" maxOccurs="1" ma:index="4" ma:displayName="Title"/>
<xsd:element ref="dc:subject" minOccurs="0" maxOccurs="1"/>
<xsd:element ref="dc:description" minOccurs="0" maxOccurs="1"/>
<xsd:element name="keywords" minOccurs="0" maxOccurs="1" type="xsd:string"/>
<xsd:element ref="dc:language" minOccurs="0" maxOccurs="1"/>
<xsd:element name="category" minOccurs="0" maxOccurs="1" type="xsd:string"/>
<xsd:element name="version" minOccurs="0" maxOccurs="1" type="xsd:string"/>
<xsd:element name="revision" minOccurs="0" maxOccurs="1" type="xsd:string">
<xsd:annotation>
<xsd:documentation>
                        This value indicates the number of saves or revisions. The application is responsible for updating this value after each revision.
                    </xsd:documentation>
</xsd:annotation>
</xsd:element>
<xsd:element name="lastModifiedBy" minOccurs="0" maxOccurs="1" type="xsd:string"/>
<xsd:element ref="dcterms:modified" minOccurs="0" maxOccurs="1"/>
<xsd:element name="contentStatus" minOccurs="0" maxOccurs="1" type="xsd:string"/>
</xsd:all>
</xsd:complexType>
</xsd:schema>
<xs:schema targetNamespace="http://schemas.microsoft.com/office/infopath/2007/PartnerControls" elementFormDefault="qualified" attributeFormDefault="unqualified" xmlns:pc="http://schemas.microsoft.com/office/infopath/2007/PartnerControls" xmlns:xs="http://www.w3.org/2001/XMLSchema">
<xs:element name="Person">
<xs:complexType>
<xs:sequence>
<xs:element ref="pc:DisplayName" minOccurs="0"></xs:element>
<xs:element ref="pc:AccountId" minOccurs="0"></xs:element>
<xs:element ref="pc:AccountType" minOccurs="0"></xs:element>
</xs:sequence>
</xs:complexType>
</xs:element>
<xs:element name="DisplayName" type="xs:string"></xs:element>
<xs:element name="AccountId" type="xs:string"></xs:element>
<xs:element name="AccountType" type="xs:string"></xs:element>
<xs:element name="BDCAssociatedEntity">
<xs:complexType>
<xs:sequence>
<xs:element ref="pc:BDCEntity" minOccurs="0" maxOccurs="unbounded"></xs:element>
</xs:sequence>
<xs:attribute ref="pc:EntityNamespace"></xs:attribute>
<xs:attribute ref="pc:EntityName"></xs:attribute>
<xs:attribute ref="pc:SystemInstanceName"></xs:attribute>
<xs:attribute ref="pc:AssociationName"></xs:attribute>
</xs:complexType>
</xs:element>
<xs:attribute name="EntityNamespace" type="xs:string"></xs:attribute>
<xs:attribute name="EntityName" type="xs:string"></xs:attribute>
<xs:attribute name="SystemInstanceName" type="xs:string"></xs:attribute>
<xs:attribute name="AssociationName" type="xs:string"></xs:attribute>
<xs:element name="BDCEntity">
<xs:complexType>
<xs:sequence>
<xs:element ref="pc:EntityDisplayName" minOccurs="0"></xs:element>
<xs:element ref="pc:EntityInstanceReference" minOccurs="0"></xs:element>
<xs:element ref="pc:EntityId1" minOccurs="0"></xs:element>
<xs:element ref="pc:EntityId2" minOccurs="0"></xs:element>
<xs:element ref="pc:EntityId3" minOccurs="0"></xs:element>
<xs:element ref="pc:EntityId4" minOccurs="0"></xs:element>
<xs:element ref="pc:EntityId5" minOccurs="0"></xs:element>
</xs:sequence>
</xs:complexType>
</xs:element>
<xs:element name="EntityDisplayName" type="xs:string"></xs:element>
<xs:element name="EntityInstanceReference" type="xs:string"></xs:element>
<xs:element name="EntityId1" type="xs:string"></xs:element>
<xs:element name="EntityId2" type="xs:string"></xs:element>
<xs:element name="EntityId3" type="xs:string"></xs:element>
<xs:element name="EntityId4" type="xs:string"></xs:element>
<xs:element name="EntityId5" type="xs:string"></xs:element>
<xs:element name="Terms">
<xs:complexType>
<xs:sequence>
<xs:element ref="pc:TermInfo" minOccurs="0" maxOccurs="unbounded"></xs:element>
</xs:sequence>
</xs:complexType>
</xs:element>
<xs:element name="TermInfo">
<xs:complexType>
<xs:sequence>
<xs:element ref="pc:TermName" minOccurs="0"></xs:element>
<xs:element ref="pc:TermId" minOccurs="0"></xs:element>
</xs:sequence>
</xs:complexType>
</xs:element>
<xs:element name="TermName" type="xs:string"></xs:element>
<xs:element name="TermId" type="xs:string"></xs:element>
</xs:schema>
</ct:contentTypeSchema>
</file>

<file path=customXml/item2.xml><?xml version="1.0" encoding="utf-8"?><p:properties xmlns:p="http://schemas.microsoft.com/office/2006/metadata/properties" xmlns:xsi="http://www.w3.org/2001/XMLSchema-instance" xmlns:pc="http://schemas.microsoft.com/office/infopath/2007/PartnerControls"><documentManagement><Author0 xmlns="$ListId:Shared Documents;" xsi:nil="true"></Author0></documentManagement>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F32CE8-CA2C-4994-8299-FB11432925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$ListId:Shared Documents;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AB9AC1-16AD-4B17-B74F-A7F548E7C43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$ListId:Shared Documents;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09EA5AA-A97D-4E9F-B679-FD1FA7C3AA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1599</TotalTime>
  <Words>625</Words>
  <Application>Microsoft Office PowerPoint</Application>
  <PresentationFormat>Custom</PresentationFormat>
  <Paragraphs>48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IBM Plex Sans</vt:lpstr>
      <vt:lpstr>Overpass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McDonnell</dc:creator>
  <cp:lastModifiedBy>Linda Henriksson</cp:lastModifiedBy>
  <cp:revision>15</cp:revision>
  <dcterms:created xsi:type="dcterms:W3CDTF">2017-06-09T13:53:28Z</dcterms:created>
  <dcterms:modified xsi:type="dcterms:W3CDTF">2023-10-11T15:12:21Z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0x010100FD6E0DE98F639D47BBEAA81B3D0579BE</vt:lpwstr>
  </property>
</Properties>
</file>