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sldIdLst>
    <p:sldId id="256" r:id="rId5"/>
  </p:sldIdLst>
  <p:sldSz cx="21383625" cy="30275213"/>
  <p:notesSz cx="6858000" cy="9144000"/>
  <p:defaultTextStyle>
    <a:defPPr>
      <a:defRPr lang="en-US"/>
    </a:defPPr>
    <a:lvl1pPr marL="0" algn="l" defTabSz="2479090" rtl="0" eaLnBrk="1" latinLnBrk="0" hangingPunct="1">
      <a:defRPr sz="4881" kern="1200">
        <a:solidFill>
          <a:schemeClr val="tx1"/>
        </a:solidFill>
        <a:latin typeface="+mn-lt"/>
        <a:ea typeface="+mn-ea"/>
        <a:cs typeface="+mn-cs"/>
      </a:defRPr>
    </a:lvl1pPr>
    <a:lvl2pPr marL="1239545" algn="l" defTabSz="2479090" rtl="0" eaLnBrk="1" latinLnBrk="0" hangingPunct="1">
      <a:defRPr sz="4881" kern="1200">
        <a:solidFill>
          <a:schemeClr val="tx1"/>
        </a:solidFill>
        <a:latin typeface="+mn-lt"/>
        <a:ea typeface="+mn-ea"/>
        <a:cs typeface="+mn-cs"/>
      </a:defRPr>
    </a:lvl2pPr>
    <a:lvl3pPr marL="2479090" algn="l" defTabSz="2479090" rtl="0" eaLnBrk="1" latinLnBrk="0" hangingPunct="1">
      <a:defRPr sz="4881" kern="1200">
        <a:solidFill>
          <a:schemeClr val="tx1"/>
        </a:solidFill>
        <a:latin typeface="+mn-lt"/>
        <a:ea typeface="+mn-ea"/>
        <a:cs typeface="+mn-cs"/>
      </a:defRPr>
    </a:lvl3pPr>
    <a:lvl4pPr marL="3718638" algn="l" defTabSz="2479090" rtl="0" eaLnBrk="1" latinLnBrk="0" hangingPunct="1">
      <a:defRPr sz="4881" kern="1200">
        <a:solidFill>
          <a:schemeClr val="tx1"/>
        </a:solidFill>
        <a:latin typeface="+mn-lt"/>
        <a:ea typeface="+mn-ea"/>
        <a:cs typeface="+mn-cs"/>
      </a:defRPr>
    </a:lvl4pPr>
    <a:lvl5pPr marL="4958183" algn="l" defTabSz="2479090" rtl="0" eaLnBrk="1" latinLnBrk="0" hangingPunct="1">
      <a:defRPr sz="4881" kern="1200">
        <a:solidFill>
          <a:schemeClr val="tx1"/>
        </a:solidFill>
        <a:latin typeface="+mn-lt"/>
        <a:ea typeface="+mn-ea"/>
        <a:cs typeface="+mn-cs"/>
      </a:defRPr>
    </a:lvl5pPr>
    <a:lvl6pPr marL="6197729" algn="l" defTabSz="2479090" rtl="0" eaLnBrk="1" latinLnBrk="0" hangingPunct="1">
      <a:defRPr sz="4881" kern="1200">
        <a:solidFill>
          <a:schemeClr val="tx1"/>
        </a:solidFill>
        <a:latin typeface="+mn-lt"/>
        <a:ea typeface="+mn-ea"/>
        <a:cs typeface="+mn-cs"/>
      </a:defRPr>
    </a:lvl6pPr>
    <a:lvl7pPr marL="7437277" algn="l" defTabSz="2479090" rtl="0" eaLnBrk="1" latinLnBrk="0" hangingPunct="1">
      <a:defRPr sz="4881" kern="1200">
        <a:solidFill>
          <a:schemeClr val="tx1"/>
        </a:solidFill>
        <a:latin typeface="+mn-lt"/>
        <a:ea typeface="+mn-ea"/>
        <a:cs typeface="+mn-cs"/>
      </a:defRPr>
    </a:lvl7pPr>
    <a:lvl8pPr marL="8676822" algn="l" defTabSz="2479090" rtl="0" eaLnBrk="1" latinLnBrk="0" hangingPunct="1">
      <a:defRPr sz="4881" kern="1200">
        <a:solidFill>
          <a:schemeClr val="tx1"/>
        </a:solidFill>
        <a:latin typeface="+mn-lt"/>
        <a:ea typeface="+mn-ea"/>
        <a:cs typeface="+mn-cs"/>
      </a:defRPr>
    </a:lvl8pPr>
    <a:lvl9pPr marL="9916367" algn="l" defTabSz="2479090" rtl="0" eaLnBrk="1" latinLnBrk="0" hangingPunct="1">
      <a:defRPr sz="4881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5170"/>
    <a:srgbClr val="B3FFD2"/>
    <a:srgbClr val="29838C"/>
    <a:srgbClr val="50D888"/>
    <a:srgbClr val="E08032"/>
    <a:srgbClr val="0B747F"/>
    <a:srgbClr val="EA9D5E"/>
    <a:srgbClr val="06343A"/>
    <a:srgbClr val="6B6B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195BE4A-BEFE-4352-AAA2-158DEB199EA7}" v="43" dt="2023-08-24T13:41:51.2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2"/>
    <p:restoredTop sz="94686"/>
  </p:normalViewPr>
  <p:slideViewPr>
    <p:cSldViewPr snapToGrid="0" snapToObjects="1">
      <p:cViewPr varScale="1">
        <p:scale>
          <a:sx n="19" d="100"/>
          <a:sy n="19" d="100"/>
        </p:scale>
        <p:origin x="2592" y="1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3772" y="4954765"/>
            <a:ext cx="18176081" cy="10540259"/>
          </a:xfrm>
        </p:spPr>
        <p:txBody>
          <a:bodyPr anchor="b"/>
          <a:lstStyle>
            <a:lvl1pPr algn="ctr">
              <a:defRPr sz="1403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2953" y="15901497"/>
            <a:ext cx="16037719" cy="7309499"/>
          </a:xfrm>
        </p:spPr>
        <p:txBody>
          <a:bodyPr/>
          <a:lstStyle>
            <a:lvl1pPr marL="0" indent="0" algn="ctr">
              <a:buNone/>
              <a:defRPr sz="5612"/>
            </a:lvl1pPr>
            <a:lvl2pPr marL="1069162" indent="0" algn="ctr">
              <a:buNone/>
              <a:defRPr sz="4677"/>
            </a:lvl2pPr>
            <a:lvl3pPr marL="2138324" indent="0" algn="ctr">
              <a:buNone/>
              <a:defRPr sz="4209"/>
            </a:lvl3pPr>
            <a:lvl4pPr marL="3207487" indent="0" algn="ctr">
              <a:buNone/>
              <a:defRPr sz="3742"/>
            </a:lvl4pPr>
            <a:lvl5pPr marL="4276649" indent="0" algn="ctr">
              <a:buNone/>
              <a:defRPr sz="3742"/>
            </a:lvl5pPr>
            <a:lvl6pPr marL="5345811" indent="0" algn="ctr">
              <a:buNone/>
              <a:defRPr sz="3742"/>
            </a:lvl6pPr>
            <a:lvl7pPr marL="6414973" indent="0" algn="ctr">
              <a:buNone/>
              <a:defRPr sz="3742"/>
            </a:lvl7pPr>
            <a:lvl8pPr marL="7484135" indent="0" algn="ctr">
              <a:buNone/>
              <a:defRPr sz="3742"/>
            </a:lvl8pPr>
            <a:lvl9pPr marL="8553298" indent="0" algn="ctr">
              <a:buNone/>
              <a:defRPr sz="3742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317F5-1B29-C049-B05C-A615D7B7F3E4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E0E5D-9B60-7648-889C-182260E329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317F5-1B29-C049-B05C-A615D7B7F3E4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E0E5D-9B60-7648-889C-182260E329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02658" y="1611875"/>
            <a:ext cx="4610844" cy="256568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70125" y="1611875"/>
            <a:ext cx="13565237" cy="256568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317F5-1B29-C049-B05C-A615D7B7F3E4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E0E5D-9B60-7648-889C-182260E329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317F5-1B29-C049-B05C-A615D7B7F3E4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E0E5D-9B60-7648-889C-182260E329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8988" y="7547788"/>
            <a:ext cx="18443377" cy="12593645"/>
          </a:xfrm>
        </p:spPr>
        <p:txBody>
          <a:bodyPr anchor="b"/>
          <a:lstStyle>
            <a:lvl1pPr>
              <a:defRPr sz="1403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8988" y="20260574"/>
            <a:ext cx="18443377" cy="6622701"/>
          </a:xfrm>
        </p:spPr>
        <p:txBody>
          <a:bodyPr/>
          <a:lstStyle>
            <a:lvl1pPr marL="0" indent="0">
              <a:buNone/>
              <a:defRPr sz="5612">
                <a:solidFill>
                  <a:schemeClr val="tx1"/>
                </a:solidFill>
              </a:defRPr>
            </a:lvl1pPr>
            <a:lvl2pPr marL="1069162" indent="0">
              <a:buNone/>
              <a:defRPr sz="4677">
                <a:solidFill>
                  <a:schemeClr val="tx1">
                    <a:tint val="75000"/>
                  </a:schemeClr>
                </a:solidFill>
              </a:defRPr>
            </a:lvl2pPr>
            <a:lvl3pPr marL="2138324" indent="0">
              <a:buNone/>
              <a:defRPr sz="4209">
                <a:solidFill>
                  <a:schemeClr val="tx1">
                    <a:tint val="75000"/>
                  </a:schemeClr>
                </a:solidFill>
              </a:defRPr>
            </a:lvl3pPr>
            <a:lvl4pPr marL="3207487" indent="0">
              <a:buNone/>
              <a:defRPr sz="3742">
                <a:solidFill>
                  <a:schemeClr val="tx1">
                    <a:tint val="75000"/>
                  </a:schemeClr>
                </a:solidFill>
              </a:defRPr>
            </a:lvl4pPr>
            <a:lvl5pPr marL="4276649" indent="0">
              <a:buNone/>
              <a:defRPr sz="3742">
                <a:solidFill>
                  <a:schemeClr val="tx1">
                    <a:tint val="75000"/>
                  </a:schemeClr>
                </a:solidFill>
              </a:defRPr>
            </a:lvl5pPr>
            <a:lvl6pPr marL="5345811" indent="0">
              <a:buNone/>
              <a:defRPr sz="3742">
                <a:solidFill>
                  <a:schemeClr val="tx1">
                    <a:tint val="75000"/>
                  </a:schemeClr>
                </a:solidFill>
              </a:defRPr>
            </a:lvl6pPr>
            <a:lvl7pPr marL="6414973" indent="0">
              <a:buNone/>
              <a:defRPr sz="3742">
                <a:solidFill>
                  <a:schemeClr val="tx1">
                    <a:tint val="75000"/>
                  </a:schemeClr>
                </a:solidFill>
              </a:defRPr>
            </a:lvl7pPr>
            <a:lvl8pPr marL="7484135" indent="0">
              <a:buNone/>
              <a:defRPr sz="3742">
                <a:solidFill>
                  <a:schemeClr val="tx1">
                    <a:tint val="75000"/>
                  </a:schemeClr>
                </a:solidFill>
              </a:defRPr>
            </a:lvl8pPr>
            <a:lvl9pPr marL="8553298" indent="0">
              <a:buNone/>
              <a:defRPr sz="374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317F5-1B29-C049-B05C-A615D7B7F3E4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E0E5D-9B60-7648-889C-182260E329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70124" y="8059374"/>
            <a:ext cx="9088041" cy="192093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825460" y="8059374"/>
            <a:ext cx="9088041" cy="192093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317F5-1B29-C049-B05C-A615D7B7F3E4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E0E5D-9B60-7648-889C-182260E329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2909" y="1611882"/>
            <a:ext cx="18443377" cy="585180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72912" y="7421634"/>
            <a:ext cx="9046274" cy="3637228"/>
          </a:xfrm>
        </p:spPr>
        <p:txBody>
          <a:bodyPr anchor="b"/>
          <a:lstStyle>
            <a:lvl1pPr marL="0" indent="0">
              <a:buNone/>
              <a:defRPr sz="5612" b="1"/>
            </a:lvl1pPr>
            <a:lvl2pPr marL="1069162" indent="0">
              <a:buNone/>
              <a:defRPr sz="4677" b="1"/>
            </a:lvl2pPr>
            <a:lvl3pPr marL="2138324" indent="0">
              <a:buNone/>
              <a:defRPr sz="4209" b="1"/>
            </a:lvl3pPr>
            <a:lvl4pPr marL="3207487" indent="0">
              <a:buNone/>
              <a:defRPr sz="3742" b="1"/>
            </a:lvl4pPr>
            <a:lvl5pPr marL="4276649" indent="0">
              <a:buNone/>
              <a:defRPr sz="3742" b="1"/>
            </a:lvl5pPr>
            <a:lvl6pPr marL="5345811" indent="0">
              <a:buNone/>
              <a:defRPr sz="3742" b="1"/>
            </a:lvl6pPr>
            <a:lvl7pPr marL="6414973" indent="0">
              <a:buNone/>
              <a:defRPr sz="3742" b="1"/>
            </a:lvl7pPr>
            <a:lvl8pPr marL="7484135" indent="0">
              <a:buNone/>
              <a:defRPr sz="3742" b="1"/>
            </a:lvl8pPr>
            <a:lvl9pPr marL="8553298" indent="0">
              <a:buNone/>
              <a:defRPr sz="374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72912" y="11058863"/>
            <a:ext cx="9046274" cy="162659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825461" y="7421634"/>
            <a:ext cx="9090826" cy="3637228"/>
          </a:xfrm>
        </p:spPr>
        <p:txBody>
          <a:bodyPr anchor="b"/>
          <a:lstStyle>
            <a:lvl1pPr marL="0" indent="0">
              <a:buNone/>
              <a:defRPr sz="5612" b="1"/>
            </a:lvl1pPr>
            <a:lvl2pPr marL="1069162" indent="0">
              <a:buNone/>
              <a:defRPr sz="4677" b="1"/>
            </a:lvl2pPr>
            <a:lvl3pPr marL="2138324" indent="0">
              <a:buNone/>
              <a:defRPr sz="4209" b="1"/>
            </a:lvl3pPr>
            <a:lvl4pPr marL="3207487" indent="0">
              <a:buNone/>
              <a:defRPr sz="3742" b="1"/>
            </a:lvl4pPr>
            <a:lvl5pPr marL="4276649" indent="0">
              <a:buNone/>
              <a:defRPr sz="3742" b="1"/>
            </a:lvl5pPr>
            <a:lvl6pPr marL="5345811" indent="0">
              <a:buNone/>
              <a:defRPr sz="3742" b="1"/>
            </a:lvl6pPr>
            <a:lvl7pPr marL="6414973" indent="0">
              <a:buNone/>
              <a:defRPr sz="3742" b="1"/>
            </a:lvl7pPr>
            <a:lvl8pPr marL="7484135" indent="0">
              <a:buNone/>
              <a:defRPr sz="3742" b="1"/>
            </a:lvl8pPr>
            <a:lvl9pPr marL="8553298" indent="0">
              <a:buNone/>
              <a:defRPr sz="374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825461" y="11058863"/>
            <a:ext cx="9090826" cy="162659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317F5-1B29-C049-B05C-A615D7B7F3E4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E0E5D-9B60-7648-889C-182260E329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317F5-1B29-C049-B05C-A615D7B7F3E4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E0E5D-9B60-7648-889C-182260E329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317F5-1B29-C049-B05C-A615D7B7F3E4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E0E5D-9B60-7648-889C-182260E329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2909" y="2018348"/>
            <a:ext cx="6896776" cy="7064216"/>
          </a:xfrm>
        </p:spPr>
        <p:txBody>
          <a:bodyPr anchor="b"/>
          <a:lstStyle>
            <a:lvl1pPr>
              <a:defRPr sz="748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90826" y="4359077"/>
            <a:ext cx="10825460" cy="21515024"/>
          </a:xfrm>
        </p:spPr>
        <p:txBody>
          <a:bodyPr/>
          <a:lstStyle>
            <a:lvl1pPr>
              <a:defRPr sz="7483"/>
            </a:lvl1pPr>
            <a:lvl2pPr>
              <a:defRPr sz="6548"/>
            </a:lvl2pPr>
            <a:lvl3pPr>
              <a:defRPr sz="5612"/>
            </a:lvl3pPr>
            <a:lvl4pPr>
              <a:defRPr sz="4677"/>
            </a:lvl4pPr>
            <a:lvl5pPr>
              <a:defRPr sz="4677"/>
            </a:lvl5pPr>
            <a:lvl6pPr>
              <a:defRPr sz="4677"/>
            </a:lvl6pPr>
            <a:lvl7pPr>
              <a:defRPr sz="4677"/>
            </a:lvl7pPr>
            <a:lvl8pPr>
              <a:defRPr sz="4677"/>
            </a:lvl8pPr>
            <a:lvl9pPr>
              <a:defRPr sz="467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72909" y="9082564"/>
            <a:ext cx="6896776" cy="16826573"/>
          </a:xfrm>
        </p:spPr>
        <p:txBody>
          <a:bodyPr/>
          <a:lstStyle>
            <a:lvl1pPr marL="0" indent="0">
              <a:buNone/>
              <a:defRPr sz="3742"/>
            </a:lvl1pPr>
            <a:lvl2pPr marL="1069162" indent="0">
              <a:buNone/>
              <a:defRPr sz="3274"/>
            </a:lvl2pPr>
            <a:lvl3pPr marL="2138324" indent="0">
              <a:buNone/>
              <a:defRPr sz="2806"/>
            </a:lvl3pPr>
            <a:lvl4pPr marL="3207487" indent="0">
              <a:buNone/>
              <a:defRPr sz="2339"/>
            </a:lvl4pPr>
            <a:lvl5pPr marL="4276649" indent="0">
              <a:buNone/>
              <a:defRPr sz="2339"/>
            </a:lvl5pPr>
            <a:lvl6pPr marL="5345811" indent="0">
              <a:buNone/>
              <a:defRPr sz="2339"/>
            </a:lvl6pPr>
            <a:lvl7pPr marL="6414973" indent="0">
              <a:buNone/>
              <a:defRPr sz="2339"/>
            </a:lvl7pPr>
            <a:lvl8pPr marL="7484135" indent="0">
              <a:buNone/>
              <a:defRPr sz="2339"/>
            </a:lvl8pPr>
            <a:lvl9pPr marL="8553298" indent="0">
              <a:buNone/>
              <a:defRPr sz="233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317F5-1B29-C049-B05C-A615D7B7F3E4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E0E5D-9B60-7648-889C-182260E329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2909" y="2018348"/>
            <a:ext cx="6896776" cy="7064216"/>
          </a:xfrm>
        </p:spPr>
        <p:txBody>
          <a:bodyPr anchor="b"/>
          <a:lstStyle>
            <a:lvl1pPr>
              <a:defRPr sz="748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090826" y="4359077"/>
            <a:ext cx="10825460" cy="21515024"/>
          </a:xfrm>
        </p:spPr>
        <p:txBody>
          <a:bodyPr anchor="t"/>
          <a:lstStyle>
            <a:lvl1pPr marL="0" indent="0">
              <a:buNone/>
              <a:defRPr sz="7483"/>
            </a:lvl1pPr>
            <a:lvl2pPr marL="1069162" indent="0">
              <a:buNone/>
              <a:defRPr sz="6548"/>
            </a:lvl2pPr>
            <a:lvl3pPr marL="2138324" indent="0">
              <a:buNone/>
              <a:defRPr sz="5612"/>
            </a:lvl3pPr>
            <a:lvl4pPr marL="3207487" indent="0">
              <a:buNone/>
              <a:defRPr sz="4677"/>
            </a:lvl4pPr>
            <a:lvl5pPr marL="4276649" indent="0">
              <a:buNone/>
              <a:defRPr sz="4677"/>
            </a:lvl5pPr>
            <a:lvl6pPr marL="5345811" indent="0">
              <a:buNone/>
              <a:defRPr sz="4677"/>
            </a:lvl6pPr>
            <a:lvl7pPr marL="6414973" indent="0">
              <a:buNone/>
              <a:defRPr sz="4677"/>
            </a:lvl7pPr>
            <a:lvl8pPr marL="7484135" indent="0">
              <a:buNone/>
              <a:defRPr sz="4677"/>
            </a:lvl8pPr>
            <a:lvl9pPr marL="8553298" indent="0">
              <a:buNone/>
              <a:defRPr sz="4677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72909" y="9082564"/>
            <a:ext cx="6896776" cy="16826573"/>
          </a:xfrm>
        </p:spPr>
        <p:txBody>
          <a:bodyPr/>
          <a:lstStyle>
            <a:lvl1pPr marL="0" indent="0">
              <a:buNone/>
              <a:defRPr sz="3742"/>
            </a:lvl1pPr>
            <a:lvl2pPr marL="1069162" indent="0">
              <a:buNone/>
              <a:defRPr sz="3274"/>
            </a:lvl2pPr>
            <a:lvl3pPr marL="2138324" indent="0">
              <a:buNone/>
              <a:defRPr sz="2806"/>
            </a:lvl3pPr>
            <a:lvl4pPr marL="3207487" indent="0">
              <a:buNone/>
              <a:defRPr sz="2339"/>
            </a:lvl4pPr>
            <a:lvl5pPr marL="4276649" indent="0">
              <a:buNone/>
              <a:defRPr sz="2339"/>
            </a:lvl5pPr>
            <a:lvl6pPr marL="5345811" indent="0">
              <a:buNone/>
              <a:defRPr sz="2339"/>
            </a:lvl6pPr>
            <a:lvl7pPr marL="6414973" indent="0">
              <a:buNone/>
              <a:defRPr sz="2339"/>
            </a:lvl7pPr>
            <a:lvl8pPr marL="7484135" indent="0">
              <a:buNone/>
              <a:defRPr sz="2339"/>
            </a:lvl8pPr>
            <a:lvl9pPr marL="8553298" indent="0">
              <a:buNone/>
              <a:defRPr sz="233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317F5-1B29-C049-B05C-A615D7B7F3E4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E0E5D-9B60-7648-889C-182260E329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70124" y="1611882"/>
            <a:ext cx="18443377" cy="58518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70124" y="8059374"/>
            <a:ext cx="18443377" cy="192093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70124" y="28060644"/>
            <a:ext cx="4811316" cy="1611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80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0317F5-1B29-C049-B05C-A615D7B7F3E4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083326" y="28060644"/>
            <a:ext cx="7216973" cy="1611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0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102185" y="28060644"/>
            <a:ext cx="4811316" cy="1611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EE0E5D-9B60-7648-889C-182260E329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98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2138324" rtl="0" eaLnBrk="1" latinLnBrk="0" hangingPunct="1">
        <a:lnSpc>
          <a:spcPct val="90000"/>
        </a:lnSpc>
        <a:spcBef>
          <a:spcPct val="0"/>
        </a:spcBef>
        <a:buNone/>
        <a:defRPr sz="102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34581" indent="-534581" algn="l" defTabSz="2138324" rtl="0" eaLnBrk="1" latinLnBrk="0" hangingPunct="1">
        <a:lnSpc>
          <a:spcPct val="90000"/>
        </a:lnSpc>
        <a:spcBef>
          <a:spcPts val="2339"/>
        </a:spcBef>
        <a:buFont typeface="Arial" panose="020B0604020202020204" pitchFamily="34" charset="0"/>
        <a:buChar char="•"/>
        <a:defRPr sz="6548" kern="1200">
          <a:solidFill>
            <a:schemeClr val="tx1"/>
          </a:solidFill>
          <a:latin typeface="+mn-lt"/>
          <a:ea typeface="+mn-ea"/>
          <a:cs typeface="+mn-cs"/>
        </a:defRPr>
      </a:lvl1pPr>
      <a:lvl2pPr marL="1603743" indent="-534581" algn="l" defTabSz="2138324" rtl="0" eaLnBrk="1" latinLnBrk="0" hangingPunct="1">
        <a:lnSpc>
          <a:spcPct val="90000"/>
        </a:lnSpc>
        <a:spcBef>
          <a:spcPts val="1169"/>
        </a:spcBef>
        <a:buFont typeface="Arial" panose="020B0604020202020204" pitchFamily="34" charset="0"/>
        <a:buChar char="•"/>
        <a:defRPr sz="5612" kern="1200">
          <a:solidFill>
            <a:schemeClr val="tx1"/>
          </a:solidFill>
          <a:latin typeface="+mn-lt"/>
          <a:ea typeface="+mn-ea"/>
          <a:cs typeface="+mn-cs"/>
        </a:defRPr>
      </a:lvl2pPr>
      <a:lvl3pPr marL="2672906" indent="-534581" algn="l" defTabSz="2138324" rtl="0" eaLnBrk="1" latinLnBrk="0" hangingPunct="1">
        <a:lnSpc>
          <a:spcPct val="90000"/>
        </a:lnSpc>
        <a:spcBef>
          <a:spcPts val="1169"/>
        </a:spcBef>
        <a:buFont typeface="Arial" panose="020B0604020202020204" pitchFamily="34" charset="0"/>
        <a:buChar char="•"/>
        <a:defRPr sz="4677" kern="1200">
          <a:solidFill>
            <a:schemeClr val="tx1"/>
          </a:solidFill>
          <a:latin typeface="+mn-lt"/>
          <a:ea typeface="+mn-ea"/>
          <a:cs typeface="+mn-cs"/>
        </a:defRPr>
      </a:lvl3pPr>
      <a:lvl4pPr marL="3742068" indent="-534581" algn="l" defTabSz="2138324" rtl="0" eaLnBrk="1" latinLnBrk="0" hangingPunct="1">
        <a:lnSpc>
          <a:spcPct val="90000"/>
        </a:lnSpc>
        <a:spcBef>
          <a:spcPts val="1169"/>
        </a:spcBef>
        <a:buFont typeface="Arial" panose="020B0604020202020204" pitchFamily="34" charset="0"/>
        <a:buChar char="•"/>
        <a:defRPr sz="4209" kern="1200">
          <a:solidFill>
            <a:schemeClr val="tx1"/>
          </a:solidFill>
          <a:latin typeface="+mn-lt"/>
          <a:ea typeface="+mn-ea"/>
          <a:cs typeface="+mn-cs"/>
        </a:defRPr>
      </a:lvl4pPr>
      <a:lvl5pPr marL="4811230" indent="-534581" algn="l" defTabSz="2138324" rtl="0" eaLnBrk="1" latinLnBrk="0" hangingPunct="1">
        <a:lnSpc>
          <a:spcPct val="90000"/>
        </a:lnSpc>
        <a:spcBef>
          <a:spcPts val="1169"/>
        </a:spcBef>
        <a:buFont typeface="Arial" panose="020B0604020202020204" pitchFamily="34" charset="0"/>
        <a:buChar char="•"/>
        <a:defRPr sz="4209" kern="1200">
          <a:solidFill>
            <a:schemeClr val="tx1"/>
          </a:solidFill>
          <a:latin typeface="+mn-lt"/>
          <a:ea typeface="+mn-ea"/>
          <a:cs typeface="+mn-cs"/>
        </a:defRPr>
      </a:lvl5pPr>
      <a:lvl6pPr marL="5880392" indent="-534581" algn="l" defTabSz="2138324" rtl="0" eaLnBrk="1" latinLnBrk="0" hangingPunct="1">
        <a:lnSpc>
          <a:spcPct val="90000"/>
        </a:lnSpc>
        <a:spcBef>
          <a:spcPts val="1169"/>
        </a:spcBef>
        <a:buFont typeface="Arial" panose="020B0604020202020204" pitchFamily="34" charset="0"/>
        <a:buChar char="•"/>
        <a:defRPr sz="4209" kern="1200">
          <a:solidFill>
            <a:schemeClr val="tx1"/>
          </a:solidFill>
          <a:latin typeface="+mn-lt"/>
          <a:ea typeface="+mn-ea"/>
          <a:cs typeface="+mn-cs"/>
        </a:defRPr>
      </a:lvl6pPr>
      <a:lvl7pPr marL="6949554" indent="-534581" algn="l" defTabSz="2138324" rtl="0" eaLnBrk="1" latinLnBrk="0" hangingPunct="1">
        <a:lnSpc>
          <a:spcPct val="90000"/>
        </a:lnSpc>
        <a:spcBef>
          <a:spcPts val="1169"/>
        </a:spcBef>
        <a:buFont typeface="Arial" panose="020B0604020202020204" pitchFamily="34" charset="0"/>
        <a:buChar char="•"/>
        <a:defRPr sz="4209" kern="1200">
          <a:solidFill>
            <a:schemeClr val="tx1"/>
          </a:solidFill>
          <a:latin typeface="+mn-lt"/>
          <a:ea typeface="+mn-ea"/>
          <a:cs typeface="+mn-cs"/>
        </a:defRPr>
      </a:lvl7pPr>
      <a:lvl8pPr marL="8018717" indent="-534581" algn="l" defTabSz="2138324" rtl="0" eaLnBrk="1" latinLnBrk="0" hangingPunct="1">
        <a:lnSpc>
          <a:spcPct val="90000"/>
        </a:lnSpc>
        <a:spcBef>
          <a:spcPts val="1169"/>
        </a:spcBef>
        <a:buFont typeface="Arial" panose="020B0604020202020204" pitchFamily="34" charset="0"/>
        <a:buChar char="•"/>
        <a:defRPr sz="4209" kern="1200">
          <a:solidFill>
            <a:schemeClr val="tx1"/>
          </a:solidFill>
          <a:latin typeface="+mn-lt"/>
          <a:ea typeface="+mn-ea"/>
          <a:cs typeface="+mn-cs"/>
        </a:defRPr>
      </a:lvl8pPr>
      <a:lvl9pPr marL="9087879" indent="-534581" algn="l" defTabSz="2138324" rtl="0" eaLnBrk="1" latinLnBrk="0" hangingPunct="1">
        <a:lnSpc>
          <a:spcPct val="90000"/>
        </a:lnSpc>
        <a:spcBef>
          <a:spcPts val="1169"/>
        </a:spcBef>
        <a:buFont typeface="Arial" panose="020B0604020202020204" pitchFamily="34" charset="0"/>
        <a:buChar char="•"/>
        <a:defRPr sz="420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38324" rtl="0" eaLnBrk="1" latinLnBrk="0" hangingPunct="1">
        <a:defRPr sz="4209" kern="1200">
          <a:solidFill>
            <a:schemeClr val="tx1"/>
          </a:solidFill>
          <a:latin typeface="+mn-lt"/>
          <a:ea typeface="+mn-ea"/>
          <a:cs typeface="+mn-cs"/>
        </a:defRPr>
      </a:lvl1pPr>
      <a:lvl2pPr marL="1069162" algn="l" defTabSz="2138324" rtl="0" eaLnBrk="1" latinLnBrk="0" hangingPunct="1">
        <a:defRPr sz="4209" kern="1200">
          <a:solidFill>
            <a:schemeClr val="tx1"/>
          </a:solidFill>
          <a:latin typeface="+mn-lt"/>
          <a:ea typeface="+mn-ea"/>
          <a:cs typeface="+mn-cs"/>
        </a:defRPr>
      </a:lvl2pPr>
      <a:lvl3pPr marL="2138324" algn="l" defTabSz="2138324" rtl="0" eaLnBrk="1" latinLnBrk="0" hangingPunct="1">
        <a:defRPr sz="4209" kern="1200">
          <a:solidFill>
            <a:schemeClr val="tx1"/>
          </a:solidFill>
          <a:latin typeface="+mn-lt"/>
          <a:ea typeface="+mn-ea"/>
          <a:cs typeface="+mn-cs"/>
        </a:defRPr>
      </a:lvl3pPr>
      <a:lvl4pPr marL="3207487" algn="l" defTabSz="2138324" rtl="0" eaLnBrk="1" latinLnBrk="0" hangingPunct="1">
        <a:defRPr sz="4209" kern="1200">
          <a:solidFill>
            <a:schemeClr val="tx1"/>
          </a:solidFill>
          <a:latin typeface="+mn-lt"/>
          <a:ea typeface="+mn-ea"/>
          <a:cs typeface="+mn-cs"/>
        </a:defRPr>
      </a:lvl4pPr>
      <a:lvl5pPr marL="4276649" algn="l" defTabSz="2138324" rtl="0" eaLnBrk="1" latinLnBrk="0" hangingPunct="1">
        <a:defRPr sz="4209" kern="1200">
          <a:solidFill>
            <a:schemeClr val="tx1"/>
          </a:solidFill>
          <a:latin typeface="+mn-lt"/>
          <a:ea typeface="+mn-ea"/>
          <a:cs typeface="+mn-cs"/>
        </a:defRPr>
      </a:lvl5pPr>
      <a:lvl6pPr marL="5345811" algn="l" defTabSz="2138324" rtl="0" eaLnBrk="1" latinLnBrk="0" hangingPunct="1">
        <a:defRPr sz="4209" kern="1200">
          <a:solidFill>
            <a:schemeClr val="tx1"/>
          </a:solidFill>
          <a:latin typeface="+mn-lt"/>
          <a:ea typeface="+mn-ea"/>
          <a:cs typeface="+mn-cs"/>
        </a:defRPr>
      </a:lvl6pPr>
      <a:lvl7pPr marL="6414973" algn="l" defTabSz="2138324" rtl="0" eaLnBrk="1" latinLnBrk="0" hangingPunct="1">
        <a:defRPr sz="4209" kern="1200">
          <a:solidFill>
            <a:schemeClr val="tx1"/>
          </a:solidFill>
          <a:latin typeface="+mn-lt"/>
          <a:ea typeface="+mn-ea"/>
          <a:cs typeface="+mn-cs"/>
        </a:defRPr>
      </a:lvl7pPr>
      <a:lvl8pPr marL="7484135" algn="l" defTabSz="2138324" rtl="0" eaLnBrk="1" latinLnBrk="0" hangingPunct="1">
        <a:defRPr sz="4209" kern="1200">
          <a:solidFill>
            <a:schemeClr val="tx1"/>
          </a:solidFill>
          <a:latin typeface="+mn-lt"/>
          <a:ea typeface="+mn-ea"/>
          <a:cs typeface="+mn-cs"/>
        </a:defRPr>
      </a:lvl8pPr>
      <a:lvl9pPr marL="8553298" algn="l" defTabSz="2138324" rtl="0" eaLnBrk="1" latinLnBrk="0" hangingPunct="1">
        <a:defRPr sz="420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jpeg"/><Relationship Id="rId3" Type="http://schemas.openxmlformats.org/officeDocument/2006/relationships/image" Target="../media/image2.png"/><Relationship Id="rId21" Type="http://schemas.openxmlformats.org/officeDocument/2006/relationships/image" Target="../media/image20.jpeg"/><Relationship Id="rId7" Type="http://schemas.openxmlformats.org/officeDocument/2006/relationships/image" Target="../media/image6.jpg"/><Relationship Id="rId12" Type="http://schemas.openxmlformats.org/officeDocument/2006/relationships/image" Target="../media/image11.jpg"/><Relationship Id="rId17" Type="http://schemas.openxmlformats.org/officeDocument/2006/relationships/image" Target="../media/image16.sv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svg"/><Relationship Id="rId15" Type="http://schemas.openxmlformats.org/officeDocument/2006/relationships/image" Target="../media/image14.jp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jp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01152E3F-5C8A-408E-B27D-F1E6D410A9F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" y="0"/>
            <a:ext cx="21383625" cy="26822905"/>
          </a:xfrm>
          <a:prstGeom prst="rect">
            <a:avLst/>
          </a:prstGeom>
          <a:solidFill>
            <a:schemeClr val="bg1">
              <a:alpha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216032" tIns="108016" rIns="216032" bIns="10801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1490505" y="2563737"/>
            <a:ext cx="94178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dirty="0">
                <a:solidFill>
                  <a:srgbClr val="09425E"/>
                </a:solidFill>
                <a:latin typeface="IBM Plex Sans" panose="020B0503050203000203" pitchFamily="34" charset="0"/>
              </a:rPr>
              <a:t>Funded by the European Union. Views and opinions expressed are however those of the </a:t>
            </a:r>
          </a:p>
          <a:p>
            <a:pPr algn="ctr"/>
            <a:r>
              <a:rPr lang="en-GB" sz="1800" dirty="0">
                <a:solidFill>
                  <a:srgbClr val="09425E"/>
                </a:solidFill>
                <a:latin typeface="IBM Plex Sans" panose="020B0503050203000203" pitchFamily="34" charset="0"/>
              </a:rPr>
              <a:t>author(s) only and do not necessarily reflect those of the European Union or </a:t>
            </a:r>
            <a:r>
              <a:rPr lang="en-GB" sz="1800" dirty="0" err="1">
                <a:solidFill>
                  <a:srgbClr val="09425E"/>
                </a:solidFill>
                <a:latin typeface="IBM Plex Sans" panose="020B0503050203000203" pitchFamily="34" charset="0"/>
              </a:rPr>
              <a:t>HaDEA</a:t>
            </a:r>
            <a:r>
              <a:rPr lang="en-GB" sz="1800" dirty="0">
                <a:solidFill>
                  <a:srgbClr val="09425E"/>
                </a:solidFill>
                <a:latin typeface="IBM Plex Sans" panose="020B0503050203000203" pitchFamily="34" charset="0"/>
              </a:rPr>
              <a:t>. </a:t>
            </a:r>
          </a:p>
          <a:p>
            <a:pPr algn="ctr"/>
            <a:r>
              <a:rPr lang="en-GB" sz="1800" dirty="0">
                <a:solidFill>
                  <a:srgbClr val="09425E"/>
                </a:solidFill>
                <a:latin typeface="IBM Plex Sans" panose="020B0503050203000203" pitchFamily="34" charset="0"/>
              </a:rPr>
              <a:t>Neither the European Union nor the granting authority can be held responsible for them.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543597" y="940432"/>
            <a:ext cx="102964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>
                <a:solidFill>
                  <a:srgbClr val="09425E"/>
                </a:solidFill>
                <a:latin typeface="Overpass" pitchFamily="2" charset="0"/>
              </a:rPr>
              <a:t>Knowledge Based Framework for Extended Textile Circulation</a:t>
            </a:r>
            <a:endParaRPr lang="en-US" sz="4800" b="1" dirty="0">
              <a:solidFill>
                <a:srgbClr val="09425E"/>
              </a:solidFill>
              <a:latin typeface="Overpass" pitchFamily="2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383098" y="4732729"/>
            <a:ext cx="1244019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400" dirty="0">
                <a:solidFill>
                  <a:srgbClr val="09425E"/>
                </a:solidFill>
                <a:latin typeface="IBM Plex Sans" panose="020B0503050203000203" pitchFamily="34" charset="0"/>
              </a:rPr>
              <a:t>The overall objective of the </a:t>
            </a:r>
            <a:r>
              <a:rPr lang="en-GB" sz="2400" dirty="0" err="1">
                <a:solidFill>
                  <a:srgbClr val="09425E"/>
                </a:solidFill>
                <a:latin typeface="IBM Plex Sans" panose="020B0503050203000203" pitchFamily="34" charset="0"/>
              </a:rPr>
              <a:t>tExtended</a:t>
            </a:r>
            <a:r>
              <a:rPr lang="en-GB" sz="2400" dirty="0">
                <a:solidFill>
                  <a:srgbClr val="09425E"/>
                </a:solidFill>
                <a:latin typeface="IBM Plex Sans" panose="020B0503050203000203" pitchFamily="34" charset="0"/>
              </a:rPr>
              <a:t> project is to develop a knowledge-based </a:t>
            </a:r>
            <a:r>
              <a:rPr lang="en-GB" sz="2400" b="1" dirty="0">
                <a:solidFill>
                  <a:srgbClr val="09425E"/>
                </a:solidFill>
                <a:latin typeface="IBM Plex Sans" panose="020B0503050203000203" pitchFamily="34" charset="0"/>
              </a:rPr>
              <a:t>Blueprint</a:t>
            </a:r>
            <a:r>
              <a:rPr lang="en-GB" sz="2400" dirty="0">
                <a:solidFill>
                  <a:srgbClr val="09425E"/>
                </a:solidFill>
                <a:latin typeface="IBM Plex Sans" panose="020B0503050203000203" pitchFamily="34" charset="0"/>
              </a:rPr>
              <a:t>, i.e., a masterplan for a sustainable textile ecosystem.</a:t>
            </a:r>
          </a:p>
          <a:p>
            <a:pPr algn="just"/>
            <a:endParaRPr lang="en-GB" sz="2400" dirty="0">
              <a:solidFill>
                <a:srgbClr val="09425E"/>
              </a:solidFill>
              <a:latin typeface="IBM Plex Sans" panose="020B0503050203000203" pitchFamily="34" charset="0"/>
            </a:endParaRPr>
          </a:p>
          <a:p>
            <a:pPr algn="just"/>
            <a:r>
              <a:rPr lang="en-GB" sz="2400" dirty="0">
                <a:solidFill>
                  <a:srgbClr val="09425E"/>
                </a:solidFill>
                <a:latin typeface="IBM Plex Sans" panose="020B0503050203000203" pitchFamily="34" charset="0"/>
              </a:rPr>
              <a:t>The basis of the Blueprint is a </a:t>
            </a:r>
            <a:r>
              <a:rPr lang="en-GB" sz="2400" b="1" dirty="0">
                <a:solidFill>
                  <a:srgbClr val="09425E"/>
                </a:solidFill>
                <a:latin typeface="IBM Plex Sans" panose="020B0503050203000203" pitchFamily="34" charset="0"/>
              </a:rPr>
              <a:t>Conceptual Framework </a:t>
            </a:r>
            <a:r>
              <a:rPr lang="en-GB" sz="2400" dirty="0">
                <a:solidFill>
                  <a:srgbClr val="09425E"/>
                </a:solidFill>
                <a:latin typeface="IBM Plex Sans" panose="020B0503050203000203" pitchFamily="34" charset="0"/>
              </a:rPr>
              <a:t>determining the optimized utilization of textile flows, aiming for retention of value of materials in a safe and sustainable way.</a:t>
            </a:r>
          </a:p>
          <a:p>
            <a:pPr algn="just"/>
            <a:endParaRPr lang="en-GB" sz="2400" dirty="0">
              <a:solidFill>
                <a:srgbClr val="09425E"/>
              </a:solidFill>
              <a:latin typeface="IBM Plex Sans" panose="020B0503050203000203" pitchFamily="34" charset="0"/>
            </a:endParaRPr>
          </a:p>
          <a:p>
            <a:pPr algn="just"/>
            <a:r>
              <a:rPr lang="en-GB" sz="2400" dirty="0">
                <a:solidFill>
                  <a:srgbClr val="09425E"/>
                </a:solidFill>
                <a:latin typeface="IBM Plex Sans" panose="020B0503050203000203" pitchFamily="34" charset="0"/>
              </a:rPr>
              <a:t>Based on the Blueprint, we will implement a </a:t>
            </a:r>
            <a:r>
              <a:rPr lang="en-GB" sz="2400" b="1" dirty="0">
                <a:solidFill>
                  <a:srgbClr val="09425E"/>
                </a:solidFill>
                <a:latin typeface="IBM Plex Sans" panose="020B0503050203000203" pitchFamily="34" charset="0"/>
              </a:rPr>
              <a:t>Real Scale Demonstrator</a:t>
            </a:r>
            <a:r>
              <a:rPr lang="en-GB" sz="2400" dirty="0">
                <a:solidFill>
                  <a:srgbClr val="09425E"/>
                </a:solidFill>
                <a:latin typeface="IBM Plex Sans" panose="020B0503050203000203" pitchFamily="34" charset="0"/>
              </a:rPr>
              <a:t>, verifying its replicability and potential to reduce textile waste by 80%.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7658501" y="16606261"/>
            <a:ext cx="1313075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09425E"/>
                </a:solidFill>
                <a:latin typeface="IBM Plex Sans" panose="020B0503050203000203" pitchFamily="34" charset="0"/>
              </a:rPr>
              <a:t>Scientific</a:t>
            </a:r>
            <a:r>
              <a:rPr lang="en-US" sz="2400" dirty="0">
                <a:solidFill>
                  <a:srgbClr val="09425E"/>
                </a:solidFill>
                <a:latin typeface="IBM Plex Sans" panose="020B0503050203000203" pitchFamily="34" charset="0"/>
              </a:rPr>
              <a:t>: </a:t>
            </a:r>
            <a:r>
              <a:rPr lang="en-GB" sz="2400" dirty="0">
                <a:solidFill>
                  <a:srgbClr val="09425E"/>
                </a:solidFill>
                <a:latin typeface="IBM Plex Sans" panose="020B0503050203000203" pitchFamily="34" charset="0"/>
              </a:rPr>
              <a:t>Production of new fundamental and applied knowledge for industries and scientific communities, produced on circular economy of textiles.</a:t>
            </a:r>
          </a:p>
          <a:p>
            <a:pPr algn="just"/>
            <a:endParaRPr lang="en-US" sz="2400" dirty="0">
              <a:solidFill>
                <a:srgbClr val="09425E"/>
              </a:solidFill>
              <a:latin typeface="IBM Plex Sans" panose="020B0503050203000203" pitchFamily="34" charset="0"/>
            </a:endParaRPr>
          </a:p>
          <a:p>
            <a:pPr algn="just"/>
            <a:r>
              <a:rPr lang="en-US" sz="2400" b="1" dirty="0">
                <a:solidFill>
                  <a:srgbClr val="09425E"/>
                </a:solidFill>
                <a:latin typeface="IBM Plex Sans" panose="020B0503050203000203" pitchFamily="34" charset="0"/>
              </a:rPr>
              <a:t>Economic/Technological</a:t>
            </a:r>
            <a:r>
              <a:rPr lang="en-US" sz="2400" dirty="0">
                <a:solidFill>
                  <a:srgbClr val="09425E"/>
                </a:solidFill>
                <a:latin typeface="IBM Plex Sans" panose="020B0503050203000203" pitchFamily="34" charset="0"/>
              </a:rPr>
              <a:t>: </a:t>
            </a:r>
            <a:r>
              <a:rPr lang="en-GB" sz="2400" dirty="0">
                <a:solidFill>
                  <a:srgbClr val="09425E"/>
                </a:solidFill>
                <a:latin typeface="IBM Plex Sans" panose="020B0503050203000203" pitchFamily="34" charset="0"/>
              </a:rPr>
              <a:t>Acceleration of the twin green and digital transition in European textile industry by generating new business, strengthening competitiveness and resilience through sustainability, and digitalization.</a:t>
            </a:r>
          </a:p>
          <a:p>
            <a:pPr algn="just"/>
            <a:endParaRPr lang="en-US" sz="2400" dirty="0">
              <a:solidFill>
                <a:srgbClr val="09425E"/>
              </a:solidFill>
              <a:latin typeface="IBM Plex Sans" panose="020B0503050203000203" pitchFamily="34" charset="0"/>
            </a:endParaRPr>
          </a:p>
          <a:p>
            <a:pPr algn="just"/>
            <a:r>
              <a:rPr lang="en-US" sz="2400" b="1" dirty="0">
                <a:solidFill>
                  <a:srgbClr val="09425E"/>
                </a:solidFill>
                <a:latin typeface="IBM Plex Sans" panose="020B0503050203000203" pitchFamily="34" charset="0"/>
              </a:rPr>
              <a:t>Societal</a:t>
            </a:r>
            <a:r>
              <a:rPr lang="en-US" sz="2400" dirty="0">
                <a:solidFill>
                  <a:srgbClr val="09425E"/>
                </a:solidFill>
                <a:latin typeface="IBM Plex Sans" panose="020B0503050203000203" pitchFamily="34" charset="0"/>
              </a:rPr>
              <a:t>: </a:t>
            </a:r>
            <a:r>
              <a:rPr lang="en-GB" sz="2400" dirty="0">
                <a:solidFill>
                  <a:srgbClr val="09425E"/>
                </a:solidFill>
                <a:latin typeface="IBM Plex Sans" panose="020B0503050203000203" pitchFamily="34" charset="0"/>
              </a:rPr>
              <a:t>Prevention of waste, sustainable consumption models via re-use, creation of jobs.</a:t>
            </a:r>
          </a:p>
          <a:p>
            <a:pPr algn="just"/>
            <a:endParaRPr lang="en-GB" sz="2400" dirty="0">
              <a:solidFill>
                <a:srgbClr val="09425E"/>
              </a:solidFill>
              <a:latin typeface="IBM Plex Sans" panose="020B0503050203000203" pitchFamily="34" charset="0"/>
            </a:endParaRPr>
          </a:p>
          <a:p>
            <a:pPr algn="just"/>
            <a:r>
              <a:rPr lang="en-US" sz="2400" b="1" dirty="0">
                <a:solidFill>
                  <a:srgbClr val="09425E"/>
                </a:solidFill>
                <a:latin typeface="IBM Plex Sans" panose="020B0503050203000203" pitchFamily="34" charset="0"/>
              </a:rPr>
              <a:t>Environmental</a:t>
            </a:r>
            <a:r>
              <a:rPr lang="en-US" sz="2400" dirty="0">
                <a:solidFill>
                  <a:srgbClr val="09425E"/>
                </a:solidFill>
                <a:latin typeface="IBM Plex Sans" panose="020B0503050203000203" pitchFamily="34" charset="0"/>
              </a:rPr>
              <a:t>: </a:t>
            </a:r>
            <a:r>
              <a:rPr lang="en-GB" sz="2400" dirty="0">
                <a:solidFill>
                  <a:srgbClr val="09425E"/>
                </a:solidFill>
                <a:latin typeface="IBM Plex Sans" panose="020B0503050203000203" pitchFamily="34" charset="0"/>
              </a:rPr>
              <a:t>More sustainable textile industry, less emissions, potential to reduce textile waste by 80%.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AB93610-0412-4097-AEEA-F9DA92925DDD}"/>
              </a:ext>
            </a:extLst>
          </p:cNvPr>
          <p:cNvSpPr/>
          <p:nvPr/>
        </p:nvSpPr>
        <p:spPr>
          <a:xfrm>
            <a:off x="0" y="3627970"/>
            <a:ext cx="21383623" cy="928800"/>
          </a:xfrm>
          <a:prstGeom prst="rect">
            <a:avLst/>
          </a:prstGeom>
          <a:solidFill>
            <a:srgbClr val="50D888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grpSp>
        <p:nvGrpSpPr>
          <p:cNvPr id="71" name="Group 70"/>
          <p:cNvGrpSpPr/>
          <p:nvPr/>
        </p:nvGrpSpPr>
        <p:grpSpPr>
          <a:xfrm>
            <a:off x="537389" y="3801303"/>
            <a:ext cx="20542207" cy="707885"/>
            <a:chOff x="268416" y="1923702"/>
            <a:chExt cx="10260470" cy="353576"/>
          </a:xfrm>
        </p:grpSpPr>
        <p:sp>
          <p:nvSpPr>
            <p:cNvPr id="72" name="TextBox 71"/>
            <p:cNvSpPr txBox="1"/>
            <p:nvPr/>
          </p:nvSpPr>
          <p:spPr>
            <a:xfrm>
              <a:off x="268416" y="1946447"/>
              <a:ext cx="2299854" cy="230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IBM Plex Sans" panose="020B0503050203000203" pitchFamily="34" charset="0"/>
                </a:rPr>
                <a:t>www.textended.eu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9315321" y="1955900"/>
              <a:ext cx="1213565" cy="230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IBM Plex Sans" panose="020B0503050203000203" pitchFamily="34" charset="0"/>
                </a:rPr>
                <a:t>@tExtended</a:t>
              </a: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4444286" y="1923702"/>
              <a:ext cx="1801672" cy="3535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Overpass" pitchFamily="2" charset="0"/>
                </a:rPr>
                <a:t>THE PROJECT</a:t>
              </a:r>
            </a:p>
          </p:txBody>
        </p:sp>
      </p:grpSp>
      <p:sp>
        <p:nvSpPr>
          <p:cNvPr id="76" name="Rectangle 75">
            <a:extLst>
              <a:ext uri="{FF2B5EF4-FFF2-40B4-BE49-F238E27FC236}">
                <a16:creationId xmlns:a16="http://schemas.microsoft.com/office/drawing/2014/main" id="{EFFEF903-5EA1-4276-B7BB-5797BA0D8F80}"/>
              </a:ext>
            </a:extLst>
          </p:cNvPr>
          <p:cNvSpPr/>
          <p:nvPr/>
        </p:nvSpPr>
        <p:spPr>
          <a:xfrm>
            <a:off x="0" y="8365830"/>
            <a:ext cx="21383625" cy="928800"/>
          </a:xfrm>
          <a:prstGeom prst="rect">
            <a:avLst/>
          </a:prstGeom>
          <a:solidFill>
            <a:srgbClr val="19517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47" name="TextBox 46"/>
          <p:cNvSpPr txBox="1"/>
          <p:nvPr/>
        </p:nvSpPr>
        <p:spPr>
          <a:xfrm>
            <a:off x="2019300" y="8518113"/>
            <a:ext cx="174160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Overpass" pitchFamily="2" charset="0"/>
              </a:rPr>
              <a:t>THE BLUEPRINT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FBE69CA6-C957-4A2B-82FB-3CAB78442297}"/>
              </a:ext>
            </a:extLst>
          </p:cNvPr>
          <p:cNvSpPr/>
          <p:nvPr/>
        </p:nvSpPr>
        <p:spPr>
          <a:xfrm>
            <a:off x="-50198" y="25920187"/>
            <a:ext cx="21433823" cy="908631"/>
          </a:xfrm>
          <a:prstGeom prst="rect">
            <a:avLst/>
          </a:prstGeom>
          <a:solidFill>
            <a:srgbClr val="50D88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3" name="TextBox 82"/>
          <p:cNvSpPr txBox="1"/>
          <p:nvPr/>
        </p:nvSpPr>
        <p:spPr>
          <a:xfrm>
            <a:off x="6391126" y="26124058"/>
            <a:ext cx="8623538" cy="707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Overpass" pitchFamily="2" charset="0"/>
              </a:rPr>
              <a:t>PROJECT PARTNERS</a:t>
            </a:r>
          </a:p>
        </p:txBody>
      </p:sp>
      <p:pic>
        <p:nvPicPr>
          <p:cNvPr id="5" name="Picture 4" descr="A green text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1189888B-38B0-2EB1-B0BB-D92BF66CD9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475" y="338627"/>
            <a:ext cx="4542064" cy="13000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8659F46-9E97-208C-ABF8-7D59F33D0661}"/>
              </a:ext>
            </a:extLst>
          </p:cNvPr>
          <p:cNvSpPr txBox="1"/>
          <p:nvPr/>
        </p:nvSpPr>
        <p:spPr>
          <a:xfrm>
            <a:off x="537389" y="10497831"/>
            <a:ext cx="387911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400" b="1" dirty="0">
                <a:solidFill>
                  <a:srgbClr val="09425E"/>
                </a:solidFill>
                <a:latin typeface="IBM Plex Sans" panose="020B0503050203000203" pitchFamily="34" charset="0"/>
              </a:rPr>
              <a:t>Expected outcomes</a:t>
            </a:r>
          </a:p>
          <a:p>
            <a:pPr algn="just"/>
            <a:r>
              <a:rPr lang="en-GB" sz="2400" dirty="0">
                <a:solidFill>
                  <a:srgbClr val="09425E"/>
                </a:solidFill>
                <a:latin typeface="IBM Plex Sans" panose="020B0503050203000203" pitchFamily="34" charset="0"/>
              </a:rPr>
              <a:t>1 – Knowledge based and digitally enabled circular textile ecosystem</a:t>
            </a:r>
          </a:p>
          <a:p>
            <a:pPr algn="just"/>
            <a:r>
              <a:rPr lang="en-GB" sz="2400" dirty="0">
                <a:solidFill>
                  <a:srgbClr val="09425E"/>
                </a:solidFill>
                <a:latin typeface="IBM Plex Sans" panose="020B0503050203000203" pitchFamily="34" charset="0"/>
              </a:rPr>
              <a:t>2 – Efficient textile recovery</a:t>
            </a:r>
          </a:p>
          <a:p>
            <a:pPr algn="just"/>
            <a:r>
              <a:rPr lang="en-GB" sz="2400" dirty="0">
                <a:solidFill>
                  <a:srgbClr val="09425E"/>
                </a:solidFill>
                <a:latin typeface="IBM Plex Sans" panose="020B0503050203000203" pitchFamily="34" charset="0"/>
              </a:rPr>
              <a:t>3 – Waste valorisation and recycling</a:t>
            </a:r>
          </a:p>
          <a:p>
            <a:pPr algn="just"/>
            <a:r>
              <a:rPr lang="en-GB" sz="2400" dirty="0">
                <a:solidFill>
                  <a:srgbClr val="09425E"/>
                </a:solidFill>
                <a:latin typeface="IBM Plex Sans" panose="020B0503050203000203" pitchFamily="34" charset="0"/>
              </a:rPr>
              <a:t>4 – Systemic, sustainable and safe circularity for textiles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69C9FB-8BFF-48B0-6B0A-B25A9EE456D0}"/>
              </a:ext>
            </a:extLst>
          </p:cNvPr>
          <p:cNvSpPr txBox="1"/>
          <p:nvPr/>
        </p:nvSpPr>
        <p:spPr>
          <a:xfrm>
            <a:off x="17159388" y="10581482"/>
            <a:ext cx="374898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400" b="1" dirty="0">
                <a:solidFill>
                  <a:srgbClr val="09425E"/>
                </a:solidFill>
                <a:latin typeface="IBM Plex Sans" panose="020B0503050203000203" pitchFamily="34" charset="0"/>
              </a:rPr>
              <a:t>Target groups</a:t>
            </a:r>
          </a:p>
          <a:p>
            <a:pPr algn="just"/>
            <a:r>
              <a:rPr lang="en-GB" sz="2400" dirty="0">
                <a:solidFill>
                  <a:srgbClr val="09425E"/>
                </a:solidFill>
                <a:latin typeface="IBM Plex Sans" panose="020B0503050203000203" pitchFamily="34" charset="0"/>
              </a:rPr>
              <a:t>1 – Re-use and waste management actors</a:t>
            </a:r>
          </a:p>
          <a:p>
            <a:pPr algn="just"/>
            <a:r>
              <a:rPr lang="en-GB" sz="2400" dirty="0">
                <a:solidFill>
                  <a:srgbClr val="09425E"/>
                </a:solidFill>
                <a:latin typeface="IBM Plex Sans" panose="020B0503050203000203" pitchFamily="34" charset="0"/>
              </a:rPr>
              <a:t>2 – Recyclers</a:t>
            </a:r>
          </a:p>
          <a:p>
            <a:pPr algn="just"/>
            <a:r>
              <a:rPr lang="en-GB" sz="2400" dirty="0">
                <a:solidFill>
                  <a:srgbClr val="09425E"/>
                </a:solidFill>
                <a:latin typeface="IBM Plex Sans" panose="020B0503050203000203" pitchFamily="34" charset="0"/>
              </a:rPr>
              <a:t>3 – Textile producers &amp; brands</a:t>
            </a:r>
          </a:p>
          <a:p>
            <a:pPr algn="just"/>
            <a:r>
              <a:rPr lang="en-GB" sz="2400" dirty="0">
                <a:solidFill>
                  <a:srgbClr val="09425E"/>
                </a:solidFill>
                <a:latin typeface="IBM Plex Sans" panose="020B0503050203000203" pitchFamily="34" charset="0"/>
              </a:rPr>
              <a:t>4 – Automatization &amp; machine building &amp; process development experts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209CBE-2462-1B6A-F06F-16C7DC769E08}"/>
              </a:ext>
            </a:extLst>
          </p:cNvPr>
          <p:cNvSpPr txBox="1"/>
          <p:nvPr/>
        </p:nvSpPr>
        <p:spPr>
          <a:xfrm>
            <a:off x="492810" y="21616714"/>
            <a:ext cx="1019900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300" b="1" dirty="0">
                <a:solidFill>
                  <a:srgbClr val="09425E"/>
                </a:solidFill>
                <a:latin typeface="IBM Plex Sans" panose="020B0503050203000203" pitchFamily="34" charset="0"/>
              </a:rPr>
              <a:t>Circular textile ecosystem: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300" dirty="0">
                <a:solidFill>
                  <a:srgbClr val="09425E"/>
                </a:solidFill>
                <a:latin typeface="IBM Plex Sans" panose="020B0503050203000203" pitchFamily="34" charset="0"/>
              </a:rPr>
              <a:t>Provides an overview on value chains, shared data and symbiotic interactions in future circular textile ecosystem. Social Innovation Spin-Off.</a:t>
            </a:r>
          </a:p>
          <a:p>
            <a:pPr algn="just"/>
            <a:r>
              <a:rPr lang="en-GB" sz="2300" b="1" dirty="0">
                <a:solidFill>
                  <a:srgbClr val="09425E"/>
                </a:solidFill>
                <a:latin typeface="IBM Plex Sans" panose="020B0503050203000203" pitchFamily="34" charset="0"/>
              </a:rPr>
              <a:t>Digital tools and technologies for textile recovery</a:t>
            </a:r>
            <a:r>
              <a:rPr lang="en-GB" sz="2300" dirty="0">
                <a:solidFill>
                  <a:srgbClr val="09425E"/>
                </a:solidFill>
                <a:latin typeface="IBM Plex Sans" panose="020B0503050203000203" pitchFamily="34" charset="0"/>
              </a:rPr>
              <a:t>: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300" dirty="0">
                <a:solidFill>
                  <a:srgbClr val="09425E"/>
                </a:solidFill>
                <a:latin typeface="IBM Plex Sans" panose="020B0503050203000203" pitchFamily="34" charset="0"/>
              </a:rPr>
              <a:t>Develops data-driven solutions for optimisation of textile recovery (data sharing, identification, sorting, and development of pre-processing for valorisation).</a:t>
            </a:r>
          </a:p>
          <a:p>
            <a:pPr algn="just"/>
            <a:r>
              <a:rPr lang="en-GB" sz="2300" b="1" dirty="0">
                <a:solidFill>
                  <a:srgbClr val="09425E"/>
                </a:solidFill>
                <a:latin typeface="IBM Plex Sans" panose="020B0503050203000203" pitchFamily="34" charset="0"/>
              </a:rPr>
              <a:t>Textile recycling technologies</a:t>
            </a:r>
            <a:r>
              <a:rPr lang="en-GB" sz="2300" dirty="0">
                <a:solidFill>
                  <a:srgbClr val="09425E"/>
                </a:solidFill>
                <a:latin typeface="IBM Plex Sans" panose="020B0503050203000203" pitchFamily="34" charset="0"/>
              </a:rPr>
              <a:t>: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300" dirty="0">
                <a:solidFill>
                  <a:srgbClr val="09425E"/>
                </a:solidFill>
                <a:latin typeface="IBM Plex Sans" panose="020B0503050203000203" pitchFamily="34" charset="0"/>
              </a:rPr>
              <a:t>Develops textile recycling processes (mechanical, thermo-mechanical and chemical processes); and adjusts textile manufacturing to extended use of secondary raw materials.</a:t>
            </a:r>
          </a:p>
          <a:p>
            <a:pPr algn="just"/>
            <a:endParaRPr lang="en-GB" sz="2400" dirty="0">
              <a:solidFill>
                <a:srgbClr val="09425E"/>
              </a:solidFill>
              <a:latin typeface="IBM Plex Sans" panose="020B050305020300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FEE7A5-3EA3-6A94-0259-9F0314457012}"/>
              </a:ext>
            </a:extLst>
          </p:cNvPr>
          <p:cNvSpPr txBox="1"/>
          <p:nvPr/>
        </p:nvSpPr>
        <p:spPr>
          <a:xfrm>
            <a:off x="10862440" y="21640889"/>
            <a:ext cx="9926813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300" b="1" dirty="0">
                <a:solidFill>
                  <a:srgbClr val="09425E"/>
                </a:solidFill>
                <a:latin typeface="IBM Plex Sans" panose="020B0503050203000203" pitchFamily="34" charset="0"/>
              </a:rPr>
              <a:t>Data-driven framework for textile circulation:</a:t>
            </a:r>
            <a:r>
              <a:rPr lang="en-GB" sz="2300" dirty="0">
                <a:solidFill>
                  <a:srgbClr val="09425E"/>
                </a:solidFill>
                <a:latin typeface="IBM Plex Sans" panose="020B0503050203000203" pitchFamily="34" charset="0"/>
              </a:rPr>
              <a:t>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300" dirty="0">
                <a:solidFill>
                  <a:srgbClr val="09425E"/>
                </a:solidFill>
                <a:latin typeface="IBM Plex Sans" panose="020B0503050203000203" pitchFamily="34" charset="0"/>
              </a:rPr>
              <a:t>Builds a textile classification system, collects textile life-time data and develops the Conceptual Framework for determination of an optimised – safe and sustainable – utilization route for different types of textile flows.</a:t>
            </a:r>
          </a:p>
          <a:p>
            <a:pPr algn="just"/>
            <a:r>
              <a:rPr lang="en-GB" sz="2300" b="1" dirty="0">
                <a:solidFill>
                  <a:srgbClr val="09425E"/>
                </a:solidFill>
                <a:latin typeface="IBM Plex Sans" panose="020B0503050203000203" pitchFamily="34" charset="0"/>
              </a:rPr>
              <a:t>Demonstrators</a:t>
            </a:r>
            <a:r>
              <a:rPr lang="en-GB" sz="2300" dirty="0">
                <a:solidFill>
                  <a:srgbClr val="09425E"/>
                </a:solidFill>
                <a:latin typeface="IBM Plex Sans" panose="020B0503050203000203" pitchFamily="34" charset="0"/>
              </a:rPr>
              <a:t>: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300" dirty="0">
                <a:solidFill>
                  <a:srgbClr val="09425E"/>
                </a:solidFill>
                <a:latin typeface="IBM Plex Sans" panose="020B0503050203000203" pitchFamily="34" charset="0"/>
              </a:rPr>
              <a:t>Introduces the </a:t>
            </a:r>
            <a:r>
              <a:rPr lang="en-GB" sz="2300" b="1" dirty="0">
                <a:solidFill>
                  <a:srgbClr val="09425E"/>
                </a:solidFill>
                <a:latin typeface="IBM Plex Sans" panose="020B0503050203000203" pitchFamily="34" charset="0"/>
              </a:rPr>
              <a:t>Blueprint</a:t>
            </a:r>
            <a:r>
              <a:rPr lang="en-GB" sz="2300" dirty="0">
                <a:solidFill>
                  <a:srgbClr val="09425E"/>
                </a:solidFill>
                <a:latin typeface="IBM Plex Sans" panose="020B0503050203000203" pitchFamily="34" charset="0"/>
              </a:rPr>
              <a:t> – implementation plan for the </a:t>
            </a:r>
            <a:r>
              <a:rPr lang="en-GB" sz="2300" b="1" dirty="0">
                <a:solidFill>
                  <a:srgbClr val="09425E"/>
                </a:solidFill>
                <a:latin typeface="IBM Plex Sans" panose="020B0503050203000203" pitchFamily="34" charset="0"/>
              </a:rPr>
              <a:t>Conceptual Framework</a:t>
            </a:r>
            <a:r>
              <a:rPr lang="en-GB" sz="2300" dirty="0">
                <a:solidFill>
                  <a:srgbClr val="09425E"/>
                </a:solidFill>
                <a:latin typeface="IBM Plex Sans" panose="020B0503050203000203" pitchFamily="34" charset="0"/>
              </a:rPr>
              <a:t>; A real scale demonstrator by joined resources of the </a:t>
            </a:r>
            <a:r>
              <a:rPr lang="en-GB" sz="2300" dirty="0" err="1">
                <a:solidFill>
                  <a:srgbClr val="09425E"/>
                </a:solidFill>
                <a:latin typeface="IBM Plex Sans" panose="020B0503050203000203" pitchFamily="34" charset="0"/>
              </a:rPr>
              <a:t>tExtended</a:t>
            </a:r>
            <a:r>
              <a:rPr lang="en-GB" sz="2300" dirty="0">
                <a:solidFill>
                  <a:srgbClr val="09425E"/>
                </a:solidFill>
                <a:latin typeface="IBM Plex Sans" panose="020B0503050203000203" pitchFamily="34" charset="0"/>
              </a:rPr>
              <a:t> consortium; Replication potential study in different regions.</a:t>
            </a:r>
          </a:p>
          <a:p>
            <a:pPr algn="just"/>
            <a:r>
              <a:rPr lang="en-GB" sz="2300" b="1" dirty="0">
                <a:solidFill>
                  <a:srgbClr val="09425E"/>
                </a:solidFill>
                <a:latin typeface="IBM Plex Sans" panose="020B0503050203000203" pitchFamily="34" charset="0"/>
              </a:rPr>
              <a:t>Benefits to sustainability and circularity</a:t>
            </a:r>
            <a:r>
              <a:rPr lang="en-GB" sz="2300" dirty="0">
                <a:solidFill>
                  <a:srgbClr val="09425E"/>
                </a:solidFill>
                <a:latin typeface="IBM Plex Sans" panose="020B0503050203000203" pitchFamily="34" charset="0"/>
              </a:rPr>
              <a:t>: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300" dirty="0">
                <a:solidFill>
                  <a:srgbClr val="09425E"/>
                </a:solidFill>
                <a:latin typeface="IBM Plex Sans" panose="020B0503050203000203" pitchFamily="34" charset="0"/>
              </a:rPr>
              <a:t>Evaluates sustainability, circularity potential and technological and non-technological barriers. </a:t>
            </a:r>
          </a:p>
        </p:txBody>
      </p:sp>
      <p:pic>
        <p:nvPicPr>
          <p:cNvPr id="25" name="Picture 24" descr="A map of europe with different colored continents&#10;&#10;Description automatically generated with low confidence">
            <a:extLst>
              <a:ext uri="{FF2B5EF4-FFF2-40B4-BE49-F238E27FC236}">
                <a16:creationId xmlns:a16="http://schemas.microsoft.com/office/drawing/2014/main" id="{1C43F159-D3B9-EE57-C06F-5652CB6AA9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26591" y="4604945"/>
            <a:ext cx="4959239" cy="3624539"/>
          </a:xfrm>
          <a:prstGeom prst="rect">
            <a:avLst/>
          </a:prstGeom>
        </p:spPr>
      </p:pic>
      <p:pic>
        <p:nvPicPr>
          <p:cNvPr id="29" name="Graphic 28" descr="Chevron arrows with solid fill">
            <a:extLst>
              <a:ext uri="{FF2B5EF4-FFF2-40B4-BE49-F238E27FC236}">
                <a16:creationId xmlns:a16="http://schemas.microsoft.com/office/drawing/2014/main" id="{45865DD5-E7A1-8C5A-90BA-EDADA39269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4712" y="4851638"/>
            <a:ext cx="299137" cy="299137"/>
          </a:xfrm>
          <a:prstGeom prst="rect">
            <a:avLst/>
          </a:prstGeom>
        </p:spPr>
      </p:pic>
      <p:pic>
        <p:nvPicPr>
          <p:cNvPr id="31" name="Graphic 30" descr="Chevron arrows with solid fill">
            <a:extLst>
              <a:ext uri="{FF2B5EF4-FFF2-40B4-BE49-F238E27FC236}">
                <a16:creationId xmlns:a16="http://schemas.microsoft.com/office/drawing/2014/main" id="{21F9EA6C-5B5A-A12F-60BE-69774B2AEA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4712" y="5952095"/>
            <a:ext cx="299137" cy="299137"/>
          </a:xfrm>
          <a:prstGeom prst="rect">
            <a:avLst/>
          </a:prstGeom>
        </p:spPr>
      </p:pic>
      <p:pic>
        <p:nvPicPr>
          <p:cNvPr id="33" name="Graphic 32" descr="Chevron arrows with solid fill">
            <a:extLst>
              <a:ext uri="{FF2B5EF4-FFF2-40B4-BE49-F238E27FC236}">
                <a16:creationId xmlns:a16="http://schemas.microsoft.com/office/drawing/2014/main" id="{FFC01D60-EDA6-F454-E803-829876BC2C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7795" y="7398558"/>
            <a:ext cx="299137" cy="299137"/>
          </a:xfrm>
          <a:prstGeom prst="rect">
            <a:avLst/>
          </a:prstGeom>
        </p:spPr>
      </p:pic>
      <p:pic>
        <p:nvPicPr>
          <p:cNvPr id="35" name="Picture 34" descr="A person holding a box with clothes&#10;&#10;Description automatically generated with medium confidence">
            <a:extLst>
              <a:ext uri="{FF2B5EF4-FFF2-40B4-BE49-F238E27FC236}">
                <a16:creationId xmlns:a16="http://schemas.microsoft.com/office/drawing/2014/main" id="{EAAD4A54-CD73-B7FD-3926-27387BB70E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712" y="16652892"/>
            <a:ext cx="5903672" cy="3937749"/>
          </a:xfrm>
          <a:prstGeom prst="rect">
            <a:avLst/>
          </a:prstGeom>
        </p:spPr>
      </p:pic>
      <p:pic>
        <p:nvPicPr>
          <p:cNvPr id="36" name="Graphic 35" descr="Chevron arrows with solid fill">
            <a:extLst>
              <a:ext uri="{FF2B5EF4-FFF2-40B4-BE49-F238E27FC236}">
                <a16:creationId xmlns:a16="http://schemas.microsoft.com/office/drawing/2014/main" id="{7780796A-F6A2-4E45-9A50-F557F0860B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68759" y="16709171"/>
            <a:ext cx="299137" cy="299137"/>
          </a:xfrm>
          <a:prstGeom prst="rect">
            <a:avLst/>
          </a:prstGeom>
        </p:spPr>
      </p:pic>
      <p:pic>
        <p:nvPicPr>
          <p:cNvPr id="37" name="Graphic 36" descr="Chevron arrows with solid fill">
            <a:extLst>
              <a:ext uri="{FF2B5EF4-FFF2-40B4-BE49-F238E27FC236}">
                <a16:creationId xmlns:a16="http://schemas.microsoft.com/office/drawing/2014/main" id="{C60744D5-1EE9-1C54-5732-9DC08371A5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52924" y="17827632"/>
            <a:ext cx="299137" cy="299137"/>
          </a:xfrm>
          <a:prstGeom prst="rect">
            <a:avLst/>
          </a:prstGeom>
        </p:spPr>
      </p:pic>
      <p:pic>
        <p:nvPicPr>
          <p:cNvPr id="38" name="Graphic 37" descr="Chevron arrows with solid fill">
            <a:extLst>
              <a:ext uri="{FF2B5EF4-FFF2-40B4-BE49-F238E27FC236}">
                <a16:creationId xmlns:a16="http://schemas.microsoft.com/office/drawing/2014/main" id="{01E5AE8E-500B-5973-CB01-62BF082A71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71589" y="19279255"/>
            <a:ext cx="299137" cy="299137"/>
          </a:xfrm>
          <a:prstGeom prst="rect">
            <a:avLst/>
          </a:prstGeom>
        </p:spPr>
      </p:pic>
      <p:pic>
        <p:nvPicPr>
          <p:cNvPr id="13" name="Picture 12" descr="A picture containing logo, symbol, font, graphics&#10;&#10;Description automatically generated">
            <a:extLst>
              <a:ext uri="{FF2B5EF4-FFF2-40B4-BE49-F238E27FC236}">
                <a16:creationId xmlns:a16="http://schemas.microsoft.com/office/drawing/2014/main" id="{AE771970-C5F5-C162-2F78-0FF08FC8E4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7389" y="27393263"/>
            <a:ext cx="1710546" cy="717855"/>
          </a:xfrm>
          <a:prstGeom prst="rect">
            <a:avLst/>
          </a:prstGeom>
        </p:spPr>
      </p:pic>
      <p:pic>
        <p:nvPicPr>
          <p:cNvPr id="19" name="Picture 18" descr="A picture containing pattern, screenshot, square, rectangle&#10;&#10;Description automatically generated">
            <a:extLst>
              <a:ext uri="{FF2B5EF4-FFF2-40B4-BE49-F238E27FC236}">
                <a16:creationId xmlns:a16="http://schemas.microsoft.com/office/drawing/2014/main" id="{069DEB0D-1061-0A21-496D-9322C7651B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27079" y="27100956"/>
            <a:ext cx="1302467" cy="1302467"/>
          </a:xfrm>
          <a:prstGeom prst="rect">
            <a:avLst/>
          </a:prstGeom>
        </p:spPr>
      </p:pic>
      <p:pic>
        <p:nvPicPr>
          <p:cNvPr id="23" name="Picture 22" descr="A blue logo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14BC451C-E4A0-00ED-A20C-0B1ABAB8313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37266" y="27005660"/>
            <a:ext cx="1372104" cy="1372104"/>
          </a:xfrm>
          <a:prstGeom prst="rect">
            <a:avLst/>
          </a:prstGeom>
        </p:spPr>
      </p:pic>
      <p:pic>
        <p:nvPicPr>
          <p:cNvPr id="34" name="Picture 33" descr="A logo for a company&#10;&#10;Description automatically generated with low confidence">
            <a:extLst>
              <a:ext uri="{FF2B5EF4-FFF2-40B4-BE49-F238E27FC236}">
                <a16:creationId xmlns:a16="http://schemas.microsoft.com/office/drawing/2014/main" id="{6ECB4FD9-3E77-D834-A1BE-9E93AC48AD8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17090" y="27226927"/>
            <a:ext cx="2216580" cy="998348"/>
          </a:xfrm>
          <a:prstGeom prst="rect">
            <a:avLst/>
          </a:prstGeom>
        </p:spPr>
      </p:pic>
      <p:pic>
        <p:nvPicPr>
          <p:cNvPr id="45" name="Picture 44" descr="A pink and black logo&#10;&#10;Description automatically generated with medium confidence">
            <a:extLst>
              <a:ext uri="{FF2B5EF4-FFF2-40B4-BE49-F238E27FC236}">
                <a16:creationId xmlns:a16="http://schemas.microsoft.com/office/drawing/2014/main" id="{AD2674DE-93E1-91D5-7BAC-ECA2C77613E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653080" y="27387162"/>
            <a:ext cx="1633780" cy="581016"/>
          </a:xfrm>
          <a:prstGeom prst="rect">
            <a:avLst/>
          </a:prstGeom>
        </p:spPr>
      </p:pic>
      <p:pic>
        <p:nvPicPr>
          <p:cNvPr id="48" name="Picture 47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2FC71A53-4F6B-0B93-B74C-E6722CA9D5F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7389" y="29051174"/>
            <a:ext cx="1925438" cy="501078"/>
          </a:xfrm>
          <a:prstGeom prst="rect">
            <a:avLst/>
          </a:prstGeom>
        </p:spPr>
      </p:pic>
      <p:pic>
        <p:nvPicPr>
          <p:cNvPr id="54" name="Picture 53" descr="A red and black sign with a white arrow&#10;&#10;Description automatically generated with low confidence">
            <a:extLst>
              <a:ext uri="{FF2B5EF4-FFF2-40B4-BE49-F238E27FC236}">
                <a16:creationId xmlns:a16="http://schemas.microsoft.com/office/drawing/2014/main" id="{4B6AA57B-A833-697C-D218-98E6BE45D05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48057" y="29010786"/>
            <a:ext cx="1810444" cy="431488"/>
          </a:xfrm>
          <a:prstGeom prst="rect">
            <a:avLst/>
          </a:prstGeom>
        </p:spPr>
      </p:pic>
      <p:pic>
        <p:nvPicPr>
          <p:cNvPr id="56" name="Picture 55" descr="A picture containing graphics, graphic design, logo, design&#10;&#10;Description automatically generated">
            <a:extLst>
              <a:ext uri="{FF2B5EF4-FFF2-40B4-BE49-F238E27FC236}">
                <a16:creationId xmlns:a16="http://schemas.microsoft.com/office/drawing/2014/main" id="{F5206EE1-D7E7-958E-0373-FE229000402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038147" y="28235500"/>
            <a:ext cx="2143935" cy="1982060"/>
          </a:xfrm>
          <a:prstGeom prst="rect">
            <a:avLst/>
          </a:prstGeom>
        </p:spPr>
      </p:pic>
      <p:pic>
        <p:nvPicPr>
          <p:cNvPr id="58" name="Picture 57" descr="A blue text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B32882F2-985B-4A6B-51AB-E87D7A67EB7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561728" y="28955661"/>
            <a:ext cx="2357482" cy="690032"/>
          </a:xfrm>
          <a:prstGeom prst="rect">
            <a:avLst/>
          </a:prstGeom>
        </p:spPr>
      </p:pic>
      <p:pic>
        <p:nvPicPr>
          <p:cNvPr id="60" name="Graphic 59">
            <a:extLst>
              <a:ext uri="{FF2B5EF4-FFF2-40B4-BE49-F238E27FC236}">
                <a16:creationId xmlns:a16="http://schemas.microsoft.com/office/drawing/2014/main" id="{BDD0E3A6-36FE-A4BA-C0DC-34A4FE59D61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941390" y="27475419"/>
            <a:ext cx="2448402" cy="482030"/>
          </a:xfrm>
          <a:prstGeom prst="rect">
            <a:avLst/>
          </a:prstGeom>
        </p:spPr>
      </p:pic>
      <p:sp>
        <p:nvSpPr>
          <p:cNvPr id="61" name="Freeform 1">
            <a:extLst>
              <a:ext uri="{FF2B5EF4-FFF2-40B4-BE49-F238E27FC236}">
                <a16:creationId xmlns:a16="http://schemas.microsoft.com/office/drawing/2014/main" id="{EB5C4DC9-06FE-0143-BC24-E200E30E2C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5655" y="27222467"/>
            <a:ext cx="763704" cy="1142532"/>
          </a:xfrm>
          <a:custGeom>
            <a:avLst/>
            <a:gdLst>
              <a:gd name="T0" fmla="*/ 7437 w 7438"/>
              <a:gd name="T1" fmla="*/ 9422 h 9525"/>
              <a:gd name="T2" fmla="*/ 5200 w 7438"/>
              <a:gd name="T3" fmla="*/ 8578 h 9525"/>
              <a:gd name="T4" fmla="*/ 7302 w 7438"/>
              <a:gd name="T5" fmla="*/ 7460 h 9525"/>
              <a:gd name="T6" fmla="*/ 5200 w 7438"/>
              <a:gd name="T7" fmla="*/ 6681 h 9525"/>
              <a:gd name="T8" fmla="*/ 7437 w 7438"/>
              <a:gd name="T9" fmla="*/ 5703 h 9525"/>
              <a:gd name="T10" fmla="*/ 4197 w 7438"/>
              <a:gd name="T11" fmla="*/ 4861 h 9525"/>
              <a:gd name="T12" fmla="*/ 6260 w 7438"/>
              <a:gd name="T13" fmla="*/ 3385 h 9525"/>
              <a:gd name="T14" fmla="*/ 7437 w 7438"/>
              <a:gd name="T15" fmla="*/ 4561 h 9525"/>
              <a:gd name="T16" fmla="*/ 6260 w 7438"/>
              <a:gd name="T17" fmla="*/ 3385 h 9525"/>
              <a:gd name="T18" fmla="*/ 3055 w 7438"/>
              <a:gd name="T19" fmla="*/ 1412 h 9525"/>
              <a:gd name="T20" fmla="*/ 1266 w 7438"/>
              <a:gd name="T21" fmla="*/ 779 h 9525"/>
              <a:gd name="T22" fmla="*/ 2365 w 7438"/>
              <a:gd name="T23" fmla="*/ 2064 h 9525"/>
              <a:gd name="T24" fmla="*/ 3055 w 7438"/>
              <a:gd name="T25" fmla="*/ 1412 h 9525"/>
              <a:gd name="T26" fmla="*/ 4000 w 7438"/>
              <a:gd name="T27" fmla="*/ 3482 h 9525"/>
              <a:gd name="T28" fmla="*/ 3190 w 7438"/>
              <a:gd name="T29" fmla="*/ 4561 h 9525"/>
              <a:gd name="T30" fmla="*/ 3086 w 7438"/>
              <a:gd name="T31" fmla="*/ 4045 h 9525"/>
              <a:gd name="T32" fmla="*/ 3029 w 7438"/>
              <a:gd name="T33" fmla="*/ 3469 h 9525"/>
              <a:gd name="T34" fmla="*/ 2269 w 7438"/>
              <a:gd name="T35" fmla="*/ 2779 h 9525"/>
              <a:gd name="T36" fmla="*/ 1266 w 7438"/>
              <a:gd name="T37" fmla="*/ 4561 h 9525"/>
              <a:gd name="T38" fmla="*/ 263 w 7438"/>
              <a:gd name="T39" fmla="*/ 0 h 9525"/>
              <a:gd name="T40" fmla="*/ 2722 w 7438"/>
              <a:gd name="T41" fmla="*/ 0 h 9525"/>
              <a:gd name="T42" fmla="*/ 4057 w 7438"/>
              <a:gd name="T43" fmla="*/ 1259 h 9525"/>
              <a:gd name="T44" fmla="*/ 3336 w 7438"/>
              <a:gd name="T45" fmla="*/ 2415 h 9525"/>
              <a:gd name="T46" fmla="*/ 4000 w 7438"/>
              <a:gd name="T47" fmla="*/ 3482 h 9525"/>
              <a:gd name="T48" fmla="*/ 4664 w 7438"/>
              <a:gd name="T49" fmla="*/ 0 h 9525"/>
              <a:gd name="T50" fmla="*/ 5668 w 7438"/>
              <a:gd name="T51" fmla="*/ 4561 h 9525"/>
              <a:gd name="T52" fmla="*/ 3869 w 7438"/>
              <a:gd name="T53" fmla="*/ 8068 h 9525"/>
              <a:gd name="T54" fmla="*/ 1973 w 7438"/>
              <a:gd name="T55" fmla="*/ 9524 h 9525"/>
              <a:gd name="T56" fmla="*/ 30 w 7438"/>
              <a:gd name="T57" fmla="*/ 7907 h 9525"/>
              <a:gd name="T58" fmla="*/ 1002 w 7438"/>
              <a:gd name="T59" fmla="*/ 7907 h 9525"/>
              <a:gd name="T60" fmla="*/ 2011 w 7438"/>
              <a:gd name="T61" fmla="*/ 8751 h 9525"/>
              <a:gd name="T62" fmla="*/ 2900 w 7438"/>
              <a:gd name="T63" fmla="*/ 8182 h 9525"/>
              <a:gd name="T64" fmla="*/ 1526 w 7438"/>
              <a:gd name="T65" fmla="*/ 7426 h 9525"/>
              <a:gd name="T66" fmla="*/ 185 w 7438"/>
              <a:gd name="T67" fmla="*/ 6131 h 9525"/>
              <a:gd name="T68" fmla="*/ 185 w 7438"/>
              <a:gd name="T69" fmla="*/ 6131 h 9525"/>
              <a:gd name="T70" fmla="*/ 1890 w 7438"/>
              <a:gd name="T71" fmla="*/ 4752 h 9525"/>
              <a:gd name="T72" fmla="*/ 2746 w 7438"/>
              <a:gd name="T73" fmla="*/ 6222 h 9525"/>
              <a:gd name="T74" fmla="*/ 1846 w 7438"/>
              <a:gd name="T75" fmla="*/ 5532 h 9525"/>
              <a:gd name="T76" fmla="*/ 1156 w 7438"/>
              <a:gd name="T77" fmla="*/ 6048 h 9525"/>
              <a:gd name="T78" fmla="*/ 1156 w 7438"/>
              <a:gd name="T79" fmla="*/ 6048 h 9525"/>
              <a:gd name="T80" fmla="*/ 2454 w 7438"/>
              <a:gd name="T81" fmla="*/ 6715 h 9525"/>
              <a:gd name="T82" fmla="*/ 3869 w 7438"/>
              <a:gd name="T83" fmla="*/ 8068 h 9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7438" h="9525">
                <a:moveTo>
                  <a:pt x="4197" y="9422"/>
                </a:moveTo>
                <a:lnTo>
                  <a:pt x="7437" y="9422"/>
                </a:lnTo>
                <a:lnTo>
                  <a:pt x="7437" y="8578"/>
                </a:lnTo>
                <a:lnTo>
                  <a:pt x="5200" y="8578"/>
                </a:lnTo>
                <a:lnTo>
                  <a:pt x="5200" y="7460"/>
                </a:lnTo>
                <a:lnTo>
                  <a:pt x="7302" y="7460"/>
                </a:lnTo>
                <a:lnTo>
                  <a:pt x="7302" y="6681"/>
                </a:lnTo>
                <a:lnTo>
                  <a:pt x="5200" y="6681"/>
                </a:lnTo>
                <a:lnTo>
                  <a:pt x="5200" y="5703"/>
                </a:lnTo>
                <a:lnTo>
                  <a:pt x="7437" y="5703"/>
                </a:lnTo>
                <a:lnTo>
                  <a:pt x="7437" y="4861"/>
                </a:lnTo>
                <a:lnTo>
                  <a:pt x="4197" y="4861"/>
                </a:lnTo>
                <a:lnTo>
                  <a:pt x="4197" y="9422"/>
                </a:lnTo>
                <a:close/>
                <a:moveTo>
                  <a:pt x="6260" y="3385"/>
                </a:moveTo>
                <a:lnTo>
                  <a:pt x="6260" y="4561"/>
                </a:lnTo>
                <a:lnTo>
                  <a:pt x="7437" y="4561"/>
                </a:lnTo>
                <a:lnTo>
                  <a:pt x="7437" y="3385"/>
                </a:lnTo>
                <a:lnTo>
                  <a:pt x="6260" y="3385"/>
                </a:lnTo>
                <a:close/>
                <a:moveTo>
                  <a:pt x="3055" y="1412"/>
                </a:moveTo>
                <a:lnTo>
                  <a:pt x="3055" y="1412"/>
                </a:lnTo>
                <a:cubicBezTo>
                  <a:pt x="3055" y="1014"/>
                  <a:pt x="2870" y="779"/>
                  <a:pt x="2365" y="779"/>
                </a:cubicBezTo>
                <a:lnTo>
                  <a:pt x="1266" y="779"/>
                </a:lnTo>
                <a:lnTo>
                  <a:pt x="1266" y="2064"/>
                </a:lnTo>
                <a:lnTo>
                  <a:pt x="2365" y="2064"/>
                </a:lnTo>
                <a:lnTo>
                  <a:pt x="2365" y="2064"/>
                </a:lnTo>
                <a:cubicBezTo>
                  <a:pt x="2881" y="2064"/>
                  <a:pt x="3055" y="1810"/>
                  <a:pt x="3055" y="1412"/>
                </a:cubicBezTo>
                <a:close/>
                <a:moveTo>
                  <a:pt x="4000" y="3482"/>
                </a:moveTo>
                <a:lnTo>
                  <a:pt x="4000" y="3482"/>
                </a:lnTo>
                <a:cubicBezTo>
                  <a:pt x="4038" y="4144"/>
                  <a:pt x="4070" y="4422"/>
                  <a:pt x="4190" y="4561"/>
                </a:cubicBezTo>
                <a:lnTo>
                  <a:pt x="3190" y="4561"/>
                </a:lnTo>
                <a:lnTo>
                  <a:pt x="3190" y="4561"/>
                </a:lnTo>
                <a:cubicBezTo>
                  <a:pt x="3133" y="4418"/>
                  <a:pt x="3099" y="4244"/>
                  <a:pt x="3086" y="4045"/>
                </a:cubicBezTo>
                <a:lnTo>
                  <a:pt x="3086" y="4045"/>
                </a:lnTo>
                <a:cubicBezTo>
                  <a:pt x="3074" y="3844"/>
                  <a:pt x="3055" y="3651"/>
                  <a:pt x="3029" y="3469"/>
                </a:cubicBezTo>
                <a:lnTo>
                  <a:pt x="3029" y="3469"/>
                </a:lnTo>
                <a:cubicBezTo>
                  <a:pt x="2995" y="3194"/>
                  <a:pt x="2904" y="2779"/>
                  <a:pt x="2269" y="2779"/>
                </a:cubicBezTo>
                <a:lnTo>
                  <a:pt x="1266" y="2779"/>
                </a:lnTo>
                <a:lnTo>
                  <a:pt x="1266" y="4561"/>
                </a:lnTo>
                <a:lnTo>
                  <a:pt x="263" y="4561"/>
                </a:lnTo>
                <a:lnTo>
                  <a:pt x="263" y="0"/>
                </a:lnTo>
                <a:lnTo>
                  <a:pt x="2722" y="0"/>
                </a:lnTo>
                <a:lnTo>
                  <a:pt x="2722" y="0"/>
                </a:lnTo>
                <a:cubicBezTo>
                  <a:pt x="3431" y="0"/>
                  <a:pt x="4057" y="457"/>
                  <a:pt x="4057" y="1259"/>
                </a:cubicBezTo>
                <a:lnTo>
                  <a:pt x="4057" y="1259"/>
                </a:lnTo>
                <a:cubicBezTo>
                  <a:pt x="4057" y="2009"/>
                  <a:pt x="3637" y="2286"/>
                  <a:pt x="3336" y="2402"/>
                </a:cubicBezTo>
                <a:lnTo>
                  <a:pt x="3336" y="2415"/>
                </a:lnTo>
                <a:lnTo>
                  <a:pt x="3336" y="2415"/>
                </a:lnTo>
                <a:cubicBezTo>
                  <a:pt x="3683" y="2502"/>
                  <a:pt x="3962" y="2819"/>
                  <a:pt x="4000" y="3482"/>
                </a:cubicBezTo>
                <a:close/>
                <a:moveTo>
                  <a:pt x="5668" y="0"/>
                </a:moveTo>
                <a:lnTo>
                  <a:pt x="4664" y="0"/>
                </a:lnTo>
                <a:lnTo>
                  <a:pt x="4664" y="4561"/>
                </a:lnTo>
                <a:lnTo>
                  <a:pt x="5668" y="4561"/>
                </a:lnTo>
                <a:lnTo>
                  <a:pt x="5668" y="0"/>
                </a:lnTo>
                <a:close/>
                <a:moveTo>
                  <a:pt x="3869" y="8068"/>
                </a:moveTo>
                <a:lnTo>
                  <a:pt x="3869" y="8068"/>
                </a:lnTo>
                <a:cubicBezTo>
                  <a:pt x="3869" y="8993"/>
                  <a:pt x="3112" y="9524"/>
                  <a:pt x="1973" y="9524"/>
                </a:cubicBezTo>
                <a:lnTo>
                  <a:pt x="1973" y="9524"/>
                </a:lnTo>
                <a:cubicBezTo>
                  <a:pt x="923" y="9524"/>
                  <a:pt x="0" y="9008"/>
                  <a:pt x="30" y="7907"/>
                </a:cubicBezTo>
                <a:lnTo>
                  <a:pt x="1002" y="7907"/>
                </a:lnTo>
                <a:lnTo>
                  <a:pt x="1002" y="7907"/>
                </a:lnTo>
                <a:cubicBezTo>
                  <a:pt x="1002" y="8464"/>
                  <a:pt x="1414" y="8751"/>
                  <a:pt x="2011" y="8751"/>
                </a:cubicBezTo>
                <a:lnTo>
                  <a:pt x="2011" y="8751"/>
                </a:lnTo>
                <a:cubicBezTo>
                  <a:pt x="2509" y="8751"/>
                  <a:pt x="2900" y="8572"/>
                  <a:pt x="2900" y="8182"/>
                </a:cubicBezTo>
                <a:lnTo>
                  <a:pt x="2900" y="8182"/>
                </a:lnTo>
                <a:cubicBezTo>
                  <a:pt x="2900" y="7854"/>
                  <a:pt x="2597" y="7695"/>
                  <a:pt x="2062" y="7562"/>
                </a:cubicBezTo>
                <a:lnTo>
                  <a:pt x="1526" y="7426"/>
                </a:lnTo>
                <a:lnTo>
                  <a:pt x="1526" y="7426"/>
                </a:lnTo>
                <a:cubicBezTo>
                  <a:pt x="697" y="7223"/>
                  <a:pt x="185" y="6857"/>
                  <a:pt x="185" y="6131"/>
                </a:cubicBezTo>
                <a:lnTo>
                  <a:pt x="185" y="6131"/>
                </a:lnTo>
                <a:lnTo>
                  <a:pt x="185" y="6131"/>
                </a:lnTo>
                <a:cubicBezTo>
                  <a:pt x="185" y="5253"/>
                  <a:pt x="978" y="4752"/>
                  <a:pt x="1890" y="4752"/>
                </a:cubicBezTo>
                <a:lnTo>
                  <a:pt x="1890" y="4752"/>
                </a:lnTo>
                <a:cubicBezTo>
                  <a:pt x="2902" y="4752"/>
                  <a:pt x="3717" y="5202"/>
                  <a:pt x="3717" y="6222"/>
                </a:cubicBezTo>
                <a:lnTo>
                  <a:pt x="2746" y="6222"/>
                </a:lnTo>
                <a:lnTo>
                  <a:pt x="2746" y="6222"/>
                </a:lnTo>
                <a:cubicBezTo>
                  <a:pt x="2710" y="5557"/>
                  <a:pt x="2111" y="5532"/>
                  <a:pt x="1846" y="5532"/>
                </a:cubicBezTo>
                <a:lnTo>
                  <a:pt x="1846" y="5532"/>
                </a:lnTo>
                <a:cubicBezTo>
                  <a:pt x="1505" y="5532"/>
                  <a:pt x="1156" y="5684"/>
                  <a:pt x="1156" y="6048"/>
                </a:cubicBezTo>
                <a:lnTo>
                  <a:pt x="1156" y="6048"/>
                </a:lnTo>
                <a:lnTo>
                  <a:pt x="1156" y="6048"/>
                </a:lnTo>
                <a:cubicBezTo>
                  <a:pt x="1148" y="6379"/>
                  <a:pt x="1425" y="6474"/>
                  <a:pt x="2009" y="6609"/>
                </a:cubicBezTo>
                <a:lnTo>
                  <a:pt x="2454" y="6715"/>
                </a:lnTo>
                <a:lnTo>
                  <a:pt x="2454" y="6715"/>
                </a:lnTo>
                <a:cubicBezTo>
                  <a:pt x="3491" y="6961"/>
                  <a:pt x="3869" y="7399"/>
                  <a:pt x="3869" y="8068"/>
                </a:cubicBezTo>
                <a:close/>
              </a:path>
            </a:pathLst>
          </a:custGeom>
          <a:solidFill>
            <a:srgbClr val="04060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E"/>
          </a:p>
        </p:txBody>
      </p:sp>
      <p:pic>
        <p:nvPicPr>
          <p:cNvPr id="62" name="Kuva 1">
            <a:extLst>
              <a:ext uri="{FF2B5EF4-FFF2-40B4-BE49-F238E27FC236}">
                <a16:creationId xmlns:a16="http://schemas.microsoft.com/office/drawing/2014/main" id="{91367AB4-A5D7-4888-432E-22E0B4F2E425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7512" y="27204043"/>
            <a:ext cx="2369302" cy="876238"/>
          </a:xfrm>
          <a:prstGeom prst="rect">
            <a:avLst/>
          </a:prstGeom>
        </p:spPr>
      </p:pic>
      <p:pic>
        <p:nvPicPr>
          <p:cNvPr id="63" name="Bildobjekt 3">
            <a:extLst>
              <a:ext uri="{FF2B5EF4-FFF2-40B4-BE49-F238E27FC236}">
                <a16:creationId xmlns:a16="http://schemas.microsoft.com/office/drawing/2014/main" id="{79E64DE9-5AA8-23F2-40E6-61C1F1C442C5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4534" y="27329475"/>
            <a:ext cx="1670826" cy="793252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C4EEC07F-4EB4-2E55-816D-DB60CD1A9442}"/>
              </a:ext>
            </a:extLst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4581" y="27226927"/>
            <a:ext cx="1094670" cy="634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Imagem 2">
            <a:extLst>
              <a:ext uri="{FF2B5EF4-FFF2-40B4-BE49-F238E27FC236}">
                <a16:creationId xmlns:a16="http://schemas.microsoft.com/office/drawing/2014/main" id="{85307C2A-CEB0-0612-114D-3975DB814FFF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473" y="29010786"/>
            <a:ext cx="1194380" cy="524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6E621A7D-469B-C18B-E382-4B41F76D77A2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416499" y="28655392"/>
            <a:ext cx="1051912" cy="1223052"/>
          </a:xfrm>
          <a:prstGeom prst="rect">
            <a:avLst/>
          </a:prstGeom>
        </p:spPr>
      </p:pic>
      <p:pic>
        <p:nvPicPr>
          <p:cNvPr id="67" name="Obrázok 1" descr="Obrázok, na ktorom je text, hodiny, meradlo&#10;&#10;Automaticky generovaný popis">
            <a:extLst>
              <a:ext uri="{FF2B5EF4-FFF2-40B4-BE49-F238E27FC236}">
                <a16:creationId xmlns:a16="http://schemas.microsoft.com/office/drawing/2014/main" id="{19410CD0-EDCB-DE7E-02C4-0BBC8B47EC81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8856" y="29081554"/>
            <a:ext cx="2239672" cy="438246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00000000-0008-0000-0000-000005000000}"/>
              </a:ext>
            </a:extLst>
          </p:cNvPr>
          <p:cNvPicPr/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8174" y="28699852"/>
            <a:ext cx="861568" cy="1053608"/>
          </a:xfrm>
          <a:prstGeom prst="rect">
            <a:avLst/>
          </a:prstGeom>
        </p:spPr>
      </p:pic>
      <p:pic>
        <p:nvPicPr>
          <p:cNvPr id="69" name="Image 39">
            <a:extLst>
              <a:ext uri="{FF2B5EF4-FFF2-40B4-BE49-F238E27FC236}">
                <a16:creationId xmlns:a16="http://schemas.microsoft.com/office/drawing/2014/main" id="{1B43717D-99D9-4513-8780-8B6E529FAA67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7159388" y="28925420"/>
            <a:ext cx="1649095" cy="609600"/>
          </a:xfrm>
          <a:prstGeom prst="rect">
            <a:avLst/>
          </a:prstGeom>
        </p:spPr>
      </p:pic>
      <p:pic>
        <p:nvPicPr>
          <p:cNvPr id="77" name="Afbeelding 1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16E372E5-30AE-6063-D925-D0BDEDCC364F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8131" y="28775648"/>
            <a:ext cx="1720240" cy="776604"/>
          </a:xfrm>
          <a:prstGeom prst="rect">
            <a:avLst/>
          </a:prstGeom>
        </p:spPr>
      </p:pic>
      <p:pic>
        <p:nvPicPr>
          <p:cNvPr id="12" name="Picture 11" descr="A blue flag with yellow stars&#10;&#10;Description automatically generated">
            <a:extLst>
              <a:ext uri="{FF2B5EF4-FFF2-40B4-BE49-F238E27FC236}">
                <a16:creationId xmlns:a16="http://schemas.microsoft.com/office/drawing/2014/main" id="{B4F9FFB3-B450-A732-39B8-E9F872B37C45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8012406" y="-134196"/>
            <a:ext cx="2740158" cy="2883414"/>
          </a:xfrm>
          <a:prstGeom prst="rect">
            <a:avLst/>
          </a:prstGeom>
        </p:spPr>
      </p:pic>
      <p:pic>
        <p:nvPicPr>
          <p:cNvPr id="14" name="Graphic 13" descr="Chevron arrows with solid fill">
            <a:extLst>
              <a:ext uri="{FF2B5EF4-FFF2-40B4-BE49-F238E27FC236}">
                <a16:creationId xmlns:a16="http://schemas.microsoft.com/office/drawing/2014/main" id="{C1763D58-2A9A-9ECA-D289-207507FAC5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56040" y="20028807"/>
            <a:ext cx="299137" cy="299137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6788637-C434-122E-04DD-D0C2CABAB10F}"/>
              </a:ext>
            </a:extLst>
          </p:cNvPr>
          <p:cNvSpPr/>
          <p:nvPr/>
        </p:nvSpPr>
        <p:spPr>
          <a:xfrm>
            <a:off x="-1" y="15667646"/>
            <a:ext cx="21383625" cy="928800"/>
          </a:xfrm>
          <a:prstGeom prst="rect">
            <a:avLst/>
          </a:prstGeom>
          <a:solidFill>
            <a:srgbClr val="50D88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9308926-2FD3-9352-E08C-51F3A231919E}"/>
              </a:ext>
            </a:extLst>
          </p:cNvPr>
          <p:cNvSpPr txBox="1"/>
          <p:nvPr/>
        </p:nvSpPr>
        <p:spPr>
          <a:xfrm>
            <a:off x="1853691" y="15810025"/>
            <a:ext cx="174160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Overpass" pitchFamily="2" charset="0"/>
              </a:rPr>
              <a:t>THE IMPACT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C6CA34E-3AF5-E522-7533-D9304C31A924}"/>
              </a:ext>
            </a:extLst>
          </p:cNvPr>
          <p:cNvSpPr/>
          <p:nvPr/>
        </p:nvSpPr>
        <p:spPr>
          <a:xfrm>
            <a:off x="-2" y="20696878"/>
            <a:ext cx="21383625" cy="928800"/>
          </a:xfrm>
          <a:prstGeom prst="rect">
            <a:avLst/>
          </a:prstGeom>
          <a:solidFill>
            <a:srgbClr val="19517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317486F-88D8-1D97-A697-50E756D5C0D7}"/>
              </a:ext>
            </a:extLst>
          </p:cNvPr>
          <p:cNvSpPr txBox="1"/>
          <p:nvPr/>
        </p:nvSpPr>
        <p:spPr>
          <a:xfrm>
            <a:off x="2017283" y="20902672"/>
            <a:ext cx="174160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Overpass" pitchFamily="2" charset="0"/>
              </a:rPr>
              <a:t>THE APPROACH</a:t>
            </a:r>
          </a:p>
        </p:txBody>
      </p:sp>
      <p:pic>
        <p:nvPicPr>
          <p:cNvPr id="3" name="Picture 2" descr="A qr code with black and white squares&#10;&#10;Description automatically generated">
            <a:extLst>
              <a:ext uri="{FF2B5EF4-FFF2-40B4-BE49-F238E27FC236}">
                <a16:creationId xmlns:a16="http://schemas.microsoft.com/office/drawing/2014/main" id="{5557FB09-ADE6-0EB3-9EB9-9298B4172B51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127620" y="1637024"/>
            <a:ext cx="1818006" cy="1818006"/>
          </a:xfrm>
          <a:prstGeom prst="rect">
            <a:avLst/>
          </a:prstGeom>
        </p:spPr>
      </p:pic>
      <p:pic>
        <p:nvPicPr>
          <p:cNvPr id="92" name="Graphic 91" descr="Recycle outline">
            <a:extLst>
              <a:ext uri="{FF2B5EF4-FFF2-40B4-BE49-F238E27FC236}">
                <a16:creationId xmlns:a16="http://schemas.microsoft.com/office/drawing/2014/main" id="{620FD6D2-A8FF-7FC7-6C40-A6667FD336F1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5478974" y="9400015"/>
            <a:ext cx="10853928" cy="6382512"/>
          </a:xfrm>
          <a:prstGeom prst="rect">
            <a:avLst/>
          </a:prstGeom>
        </p:spPr>
      </p:pic>
      <p:grpSp>
        <p:nvGrpSpPr>
          <p:cNvPr id="86" name="Group 85">
            <a:extLst>
              <a:ext uri="{FF2B5EF4-FFF2-40B4-BE49-F238E27FC236}">
                <a16:creationId xmlns:a16="http://schemas.microsoft.com/office/drawing/2014/main" id="{AED79BE6-D298-9ED1-25AF-FF23C03A8D24}"/>
              </a:ext>
            </a:extLst>
          </p:cNvPr>
          <p:cNvGrpSpPr/>
          <p:nvPr/>
        </p:nvGrpSpPr>
        <p:grpSpPr>
          <a:xfrm>
            <a:off x="4633490" y="9493392"/>
            <a:ext cx="12366669" cy="5809137"/>
            <a:chOff x="5186486" y="9484812"/>
            <a:chExt cx="12366669" cy="5809137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1BF050B-50E0-1BE5-E068-55858A0505AE}"/>
                </a:ext>
              </a:extLst>
            </p:cNvPr>
            <p:cNvSpPr txBox="1"/>
            <p:nvPr/>
          </p:nvSpPr>
          <p:spPr>
            <a:xfrm>
              <a:off x="8237166" y="11210525"/>
              <a:ext cx="140568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i="0" u="none" strike="noStrike" dirty="0">
                  <a:solidFill>
                    <a:srgbClr val="195170"/>
                  </a:solidFill>
                  <a:effectLst/>
                  <a:latin typeface="IBM Plex Sans" panose="020B0503050203000203" pitchFamily="34" charset="0"/>
                </a:rPr>
                <a:t>…products</a:t>
              </a:r>
              <a:endParaRPr lang="en-GB" sz="1400" b="1" dirty="0">
                <a:solidFill>
                  <a:srgbClr val="195170"/>
                </a:solidFill>
                <a:latin typeface="IBM Plex Sans" panose="020B0503050203000203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3A51FFF-2C21-C054-E8BC-278158917B23}"/>
                </a:ext>
              </a:extLst>
            </p:cNvPr>
            <p:cNvSpPr txBox="1"/>
            <p:nvPr/>
          </p:nvSpPr>
          <p:spPr>
            <a:xfrm>
              <a:off x="6611518" y="12172476"/>
              <a:ext cx="189042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i="0" u="none" strike="noStrike" dirty="0">
                  <a:solidFill>
                    <a:srgbClr val="195170"/>
                  </a:solidFill>
                  <a:effectLst/>
                  <a:latin typeface="IBM Plex Sans" panose="020B0503050203000203" pitchFamily="34" charset="0"/>
                </a:rPr>
                <a:t>…materials - yarns and fabrics</a:t>
              </a:r>
              <a:endParaRPr lang="en-GB" sz="1400" b="1" dirty="0">
                <a:solidFill>
                  <a:srgbClr val="195170"/>
                </a:solidFill>
                <a:latin typeface="IBM Plex Sans" panose="020B0503050203000203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79F6323-6C60-6A59-134B-56D96060310A}"/>
                </a:ext>
              </a:extLst>
            </p:cNvPr>
            <p:cNvSpPr txBox="1"/>
            <p:nvPr/>
          </p:nvSpPr>
          <p:spPr>
            <a:xfrm>
              <a:off x="6520320" y="13112532"/>
              <a:ext cx="102442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i="0" u="none" strike="noStrike" dirty="0">
                  <a:solidFill>
                    <a:srgbClr val="195170"/>
                  </a:solidFill>
                  <a:effectLst/>
                  <a:latin typeface="IBM Plex Sans" panose="020B0503050203000203" pitchFamily="34" charset="0"/>
                </a:rPr>
                <a:t>…fibres</a:t>
              </a:r>
              <a:endParaRPr lang="en-GB" sz="1400" b="1" dirty="0">
                <a:solidFill>
                  <a:srgbClr val="195170"/>
                </a:solidFill>
                <a:latin typeface="IBM Plex Sans" panose="020B0503050203000203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E850C93-05BC-A82A-7E90-1D9B8A47D814}"/>
                </a:ext>
              </a:extLst>
            </p:cNvPr>
            <p:cNvSpPr txBox="1"/>
            <p:nvPr/>
          </p:nvSpPr>
          <p:spPr>
            <a:xfrm>
              <a:off x="13151309" y="10795554"/>
              <a:ext cx="135504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i="0" u="none" strike="noStrike" dirty="0">
                  <a:solidFill>
                    <a:srgbClr val="E08032"/>
                  </a:solidFill>
                  <a:effectLst/>
                  <a:latin typeface="IBM Plex Sans" panose="020B0503050203000203" pitchFamily="34" charset="0"/>
                </a:rPr>
                <a:t>Textile collecting</a:t>
              </a:r>
              <a:endParaRPr lang="en-GB" sz="1400" b="1" dirty="0">
                <a:solidFill>
                  <a:srgbClr val="E08032"/>
                </a:solidFill>
                <a:latin typeface="IBM Plex Sans" panose="020B0503050203000203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9100079-E898-FB8E-4A96-A23333FC302F}"/>
                </a:ext>
              </a:extLst>
            </p:cNvPr>
            <p:cNvSpPr txBox="1"/>
            <p:nvPr/>
          </p:nvSpPr>
          <p:spPr>
            <a:xfrm>
              <a:off x="14398755" y="12081554"/>
              <a:ext cx="144546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i="0" u="none" strike="noStrike" dirty="0">
                  <a:solidFill>
                    <a:srgbClr val="E08032"/>
                  </a:solidFill>
                  <a:effectLst/>
                  <a:latin typeface="IBM Plex Sans" panose="020B0503050203000203" pitchFamily="34" charset="0"/>
                </a:rPr>
                <a:t>Identification and sorting</a:t>
              </a:r>
              <a:r>
                <a:rPr lang="en-GB" sz="1400" b="1" i="0" dirty="0">
                  <a:solidFill>
                    <a:srgbClr val="E08032"/>
                  </a:solidFill>
                  <a:effectLst/>
                  <a:latin typeface="IBM Plex Sans" panose="020B0503050203000203" pitchFamily="34" charset="0"/>
                </a:rPr>
                <a:t>​</a:t>
              </a:r>
              <a:endParaRPr lang="en-GB" sz="1400" b="1" dirty="0">
                <a:solidFill>
                  <a:srgbClr val="E08032"/>
                </a:solidFill>
                <a:latin typeface="IBM Plex Sans" panose="020B0503050203000203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81A1162-7CD5-F6EF-5F26-A1C25F10ABA4}"/>
                </a:ext>
              </a:extLst>
            </p:cNvPr>
            <p:cNvSpPr txBox="1"/>
            <p:nvPr/>
          </p:nvSpPr>
          <p:spPr>
            <a:xfrm>
              <a:off x="15002222" y="12807775"/>
              <a:ext cx="242307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i="0" u="none" strike="noStrike" dirty="0">
                  <a:solidFill>
                    <a:srgbClr val="E08032"/>
                  </a:solidFill>
                  <a:effectLst/>
                  <a:latin typeface="IBM Plex Sans" panose="020B0503050203000203" pitchFamily="34" charset="0"/>
                </a:rPr>
                <a:t>Pre-processing and waste valorisation</a:t>
              </a:r>
              <a:r>
                <a:rPr lang="en-GB" sz="1400" b="1" i="0" dirty="0">
                  <a:solidFill>
                    <a:srgbClr val="E08032"/>
                  </a:solidFill>
                  <a:effectLst/>
                  <a:latin typeface="IBM Plex Sans" panose="020B0503050203000203" pitchFamily="34" charset="0"/>
                </a:rPr>
                <a:t>​</a:t>
              </a:r>
              <a:endParaRPr lang="en-GB" sz="1400" b="1" dirty="0">
                <a:solidFill>
                  <a:srgbClr val="E08032"/>
                </a:solidFill>
                <a:latin typeface="IBM Plex Sans" panose="020B0503050203000203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C03EDE8-90C0-F104-42A5-1E3539E18856}"/>
                </a:ext>
              </a:extLst>
            </p:cNvPr>
            <p:cNvSpPr txBox="1"/>
            <p:nvPr/>
          </p:nvSpPr>
          <p:spPr>
            <a:xfrm rot="18945970">
              <a:off x="5186486" y="11060288"/>
              <a:ext cx="488698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2800" dirty="0">
                  <a:solidFill>
                    <a:srgbClr val="195170"/>
                  </a:solidFill>
                  <a:latin typeface="IBM Plex Sans" panose="020B0503050203000203" pitchFamily="34" charset="0"/>
                </a:rPr>
                <a:t>Production of textile…</a:t>
              </a:r>
              <a:endParaRPr lang="en-GB" sz="2800" i="0" u="none" strike="noStrike" dirty="0">
                <a:solidFill>
                  <a:srgbClr val="195170"/>
                </a:solidFill>
                <a:effectLst/>
                <a:latin typeface="IBM Plex Sans" panose="020B0503050203000203" pitchFamily="34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C6FB853-0986-34BE-EEB7-48F8C0B14462}"/>
                </a:ext>
              </a:extLst>
            </p:cNvPr>
            <p:cNvSpPr txBox="1"/>
            <p:nvPr/>
          </p:nvSpPr>
          <p:spPr>
            <a:xfrm rot="2653616">
              <a:off x="13446263" y="11236846"/>
              <a:ext cx="410689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2800" i="0" u="none" strike="noStrike" dirty="0">
                  <a:solidFill>
                    <a:srgbClr val="E08032"/>
                  </a:solidFill>
                  <a:effectLst/>
                  <a:latin typeface="IBM Plex Sans" panose="020B0503050203000203" pitchFamily="34" charset="0"/>
                </a:rPr>
                <a:t>Recovery of textiles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3A4AFA0-5E47-CA94-88E7-F72A2F27F748}"/>
                </a:ext>
              </a:extLst>
            </p:cNvPr>
            <p:cNvSpPr txBox="1"/>
            <p:nvPr/>
          </p:nvSpPr>
          <p:spPr>
            <a:xfrm>
              <a:off x="9583611" y="13859296"/>
              <a:ext cx="410689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2800" b="0" i="0" u="none" strike="noStrike">
                  <a:solidFill>
                    <a:schemeClr val="accent3"/>
                  </a:solidFill>
                  <a:effectLst/>
                </a:rPr>
                <a:t>Recycling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C8B04C1-EE86-19F8-16BD-D943C2431071}"/>
                </a:ext>
              </a:extLst>
            </p:cNvPr>
            <p:cNvSpPr txBox="1"/>
            <p:nvPr/>
          </p:nvSpPr>
          <p:spPr>
            <a:xfrm>
              <a:off x="10656095" y="9484812"/>
              <a:ext cx="1610325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2800" b="1" i="0" u="none" strike="noStrike" dirty="0">
                  <a:solidFill>
                    <a:srgbClr val="195170"/>
                  </a:solidFill>
                  <a:effectLst/>
                  <a:latin typeface="IBM Plex Sans" panose="020B0503050203000203" pitchFamily="34" charset="0"/>
                </a:rPr>
                <a:t>Textile use </a:t>
              </a:r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A56B6965-8542-FDB1-9327-A4323687C2D1}"/>
                </a:ext>
              </a:extLst>
            </p:cNvPr>
            <p:cNvGrpSpPr/>
            <p:nvPr/>
          </p:nvGrpSpPr>
          <p:grpSpPr>
            <a:xfrm>
              <a:off x="6805801" y="10052342"/>
              <a:ext cx="10200668" cy="5202874"/>
              <a:chOff x="1067793" y="1488932"/>
              <a:chExt cx="9390667" cy="5202874"/>
            </a:xfrm>
          </p:grpSpPr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E1ED3E9-79E2-FB2F-D48E-1413DEE0B7F3}"/>
                  </a:ext>
                </a:extLst>
              </p:cNvPr>
              <p:cNvSpPr txBox="1"/>
              <p:nvPr/>
            </p:nvSpPr>
            <p:spPr>
              <a:xfrm>
                <a:off x="5293703" y="3719794"/>
                <a:ext cx="2668944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2000" b="0" i="0" u="none" strike="noStrike" dirty="0">
                    <a:solidFill>
                      <a:srgbClr val="0070C0"/>
                    </a:solidFill>
                    <a:effectLst/>
                    <a:latin typeface="IBM Plex Sans" panose="020B0503050203000203" pitchFamily="34" charset="0"/>
                  </a:rPr>
                  <a:t>Cycles for discarded</a:t>
                </a:r>
                <a:r>
                  <a:rPr lang="en-GB" sz="2000" dirty="0">
                    <a:solidFill>
                      <a:srgbClr val="0070C0"/>
                    </a:solidFill>
                    <a:latin typeface="IBM Plex Sans" panose="020B0503050203000203" pitchFamily="34" charset="0"/>
                  </a:rPr>
                  <a:t> </a:t>
                </a:r>
                <a:r>
                  <a:rPr lang="en-GB" sz="2000" b="0" i="0" u="none" strike="noStrike" dirty="0">
                    <a:solidFill>
                      <a:srgbClr val="0070C0"/>
                    </a:solidFill>
                    <a:effectLst/>
                    <a:latin typeface="IBM Plex Sans" panose="020B0503050203000203" pitchFamily="34" charset="0"/>
                  </a:rPr>
                  <a:t>textiles</a:t>
                </a:r>
              </a:p>
            </p:txBody>
          </p:sp>
          <p:cxnSp>
            <p:nvCxnSpPr>
              <p:cNvPr id="50" name="Connector: Curved 49">
                <a:extLst>
                  <a:ext uri="{FF2B5EF4-FFF2-40B4-BE49-F238E27FC236}">
                    <a16:creationId xmlns:a16="http://schemas.microsoft.com/office/drawing/2014/main" id="{9ADA0CFC-0BED-702A-FC09-84DE9CF72737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1503566" y="4890979"/>
                <a:ext cx="3481284" cy="756000"/>
              </a:xfrm>
              <a:prstGeom prst="curvedConnector2">
                <a:avLst/>
              </a:prstGeom>
              <a:ln w="38100">
                <a:solidFill>
                  <a:srgbClr val="19517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Connector: Curved 50">
                <a:extLst>
                  <a:ext uri="{FF2B5EF4-FFF2-40B4-BE49-F238E27FC236}">
                    <a16:creationId xmlns:a16="http://schemas.microsoft.com/office/drawing/2014/main" id="{76DFF9F0-2F81-D753-11EE-B80FD9CB7E44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1968914" y="4063896"/>
                <a:ext cx="3015941" cy="1218567"/>
              </a:xfrm>
              <a:prstGeom prst="curvedConnector2">
                <a:avLst/>
              </a:prstGeom>
              <a:ln w="38100">
                <a:solidFill>
                  <a:srgbClr val="19517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Connector: Curved 51">
                <a:extLst>
                  <a:ext uri="{FF2B5EF4-FFF2-40B4-BE49-F238E27FC236}">
                    <a16:creationId xmlns:a16="http://schemas.microsoft.com/office/drawing/2014/main" id="{EE1C6516-FA33-F56E-2616-3C1750FF83CD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3531038" y="2976956"/>
                <a:ext cx="1453813" cy="2052000"/>
              </a:xfrm>
              <a:prstGeom prst="curvedConnector2">
                <a:avLst/>
              </a:prstGeom>
              <a:ln w="38100">
                <a:solidFill>
                  <a:srgbClr val="19517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Connector: Curved 54">
                <a:extLst>
                  <a:ext uri="{FF2B5EF4-FFF2-40B4-BE49-F238E27FC236}">
                    <a16:creationId xmlns:a16="http://schemas.microsoft.com/office/drawing/2014/main" id="{DA4C2EAD-11E8-649E-213F-39B52495B6E1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H="1">
                <a:off x="4984850" y="1488932"/>
                <a:ext cx="72954" cy="3348000"/>
              </a:xfrm>
              <a:prstGeom prst="curvedConnector3">
                <a:avLst>
                  <a:gd name="adj1" fmla="val -664298"/>
                </a:avLst>
              </a:prstGeom>
              <a:ln w="38100">
                <a:solidFill>
                  <a:srgbClr val="19517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D4AF3596-6B20-1A82-42A0-E19D282AC6B9}"/>
                  </a:ext>
                </a:extLst>
              </p:cNvPr>
              <p:cNvSpPr txBox="1"/>
              <p:nvPr/>
            </p:nvSpPr>
            <p:spPr>
              <a:xfrm>
                <a:off x="2414950" y="4743236"/>
                <a:ext cx="1812796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400" b="1" dirty="0">
                    <a:solidFill>
                      <a:srgbClr val="0070C0"/>
                    </a:solidFill>
                    <a:highlight>
                      <a:srgbClr val="FFFFFF"/>
                    </a:highlight>
                    <a:latin typeface="IBM Plex Sans" panose="020B0503050203000203" pitchFamily="34" charset="0"/>
                  </a:rPr>
                  <a:t>Recycling of fibres mechanical recycling</a:t>
                </a:r>
                <a:r>
                  <a:rPr lang="en-GB" sz="1400" b="1" i="0" dirty="0">
                    <a:solidFill>
                      <a:srgbClr val="0070C0"/>
                    </a:solidFill>
                    <a:effectLst/>
                    <a:latin typeface="IBM Plex Sans" panose="020B0503050203000203" pitchFamily="34" charset="0"/>
                  </a:rPr>
                  <a:t>​</a:t>
                </a:r>
                <a:endParaRPr lang="en-GB" sz="1400" b="1" dirty="0">
                  <a:solidFill>
                    <a:srgbClr val="0070C0"/>
                  </a:solidFill>
                  <a:latin typeface="IBM Plex Sans" panose="020B0503050203000203" pitchFamily="34" charset="0"/>
                </a:endParaRP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24D7F8E9-F1D4-5531-A616-8A0C04C567FA}"/>
                  </a:ext>
                </a:extLst>
              </p:cNvPr>
              <p:cNvSpPr txBox="1"/>
              <p:nvPr/>
            </p:nvSpPr>
            <p:spPr>
              <a:xfrm>
                <a:off x="1067793" y="5256254"/>
                <a:ext cx="3559486" cy="738664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t">
                <a:spAutoFit/>
              </a:bodyPr>
              <a:lstStyle/>
              <a:p>
                <a:pPr algn="ctr"/>
                <a:r>
                  <a:rPr lang="en-GB" sz="1400" b="1" dirty="0">
                    <a:solidFill>
                      <a:srgbClr val="0070C0"/>
                    </a:solidFill>
                    <a:highlight>
                      <a:srgbClr val="FFFFFF"/>
                    </a:highlight>
                    <a:latin typeface="IBM Plex Sans" panose="020B0503050203000203" pitchFamily="34" charset="0"/>
                  </a:rPr>
                  <a:t>Recycling and valorisation of fibre raw materials​ including thermo-mechanical and </a:t>
                </a:r>
                <a:r>
                  <a:rPr lang="en-GB" sz="1400" b="1" dirty="0">
                    <a:solidFill>
                      <a:srgbClr val="0070C0"/>
                    </a:solidFill>
                    <a:highlight>
                      <a:srgbClr val="FFFFFF"/>
                    </a:highlight>
                    <a:latin typeface="IBM Plex Sans" panose="020B0503050203000203" pitchFamily="34" charset="0"/>
                    <a:ea typeface="+mn-lt"/>
                    <a:cs typeface="+mn-lt"/>
                  </a:rPr>
                  <a:t>various </a:t>
                </a:r>
                <a:r>
                  <a:rPr lang="en-GB" sz="1400" b="1" dirty="0">
                    <a:solidFill>
                      <a:srgbClr val="0070C0"/>
                    </a:solidFill>
                    <a:highlight>
                      <a:srgbClr val="FFFFFF"/>
                    </a:highlight>
                    <a:latin typeface="IBM Plex Sans" panose="020B0503050203000203" pitchFamily="34" charset="0"/>
                  </a:rPr>
                  <a:t>chemical recycling methods</a:t>
                </a: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099B9494-7DDF-564D-19EC-7F5ACF39549C}"/>
                  </a:ext>
                </a:extLst>
              </p:cNvPr>
              <p:cNvSpPr txBox="1"/>
              <p:nvPr/>
            </p:nvSpPr>
            <p:spPr>
              <a:xfrm>
                <a:off x="2747200" y="4030092"/>
                <a:ext cx="1818273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400" b="1" dirty="0">
                    <a:solidFill>
                      <a:srgbClr val="0070C0"/>
                    </a:solidFill>
                    <a:highlight>
                      <a:srgbClr val="FFFFFF"/>
                    </a:highlight>
                    <a:latin typeface="IBM Plex Sans" panose="020B0503050203000203" pitchFamily="34" charset="0"/>
                  </a:rPr>
                  <a:t>Reuse of textile materials via</a:t>
                </a:r>
                <a:br>
                  <a:rPr lang="en-GB" sz="1400" b="1" dirty="0">
                    <a:solidFill>
                      <a:srgbClr val="0070C0"/>
                    </a:solidFill>
                    <a:highlight>
                      <a:srgbClr val="FFFFFF"/>
                    </a:highlight>
                    <a:latin typeface="IBM Plex Sans" panose="020B0503050203000203" pitchFamily="34" charset="0"/>
                  </a:rPr>
                </a:br>
                <a:r>
                  <a:rPr lang="en-GB" sz="1400" b="1" dirty="0">
                    <a:solidFill>
                      <a:srgbClr val="0070C0"/>
                    </a:solidFill>
                    <a:highlight>
                      <a:srgbClr val="FFFFFF"/>
                    </a:highlight>
                    <a:latin typeface="IBM Plex Sans" panose="020B0503050203000203" pitchFamily="34" charset="0"/>
                  </a:rPr>
                  <a:t>remanufacturing​</a:t>
                </a:r>
              </a:p>
            </p:txBody>
          </p: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D4FF5A0B-1B2F-A18C-D38D-ACCB91852286}"/>
                  </a:ext>
                </a:extLst>
              </p:cNvPr>
              <p:cNvSpPr txBox="1"/>
              <p:nvPr/>
            </p:nvSpPr>
            <p:spPr>
              <a:xfrm>
                <a:off x="3942349" y="2697348"/>
                <a:ext cx="1482455" cy="11695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400" b="1" dirty="0">
                    <a:solidFill>
                      <a:srgbClr val="0070C0"/>
                    </a:solidFill>
                    <a:highlight>
                      <a:srgbClr val="FFFFFF"/>
                    </a:highlight>
                    <a:latin typeface="IBM Plex Sans" panose="020B0503050203000203" pitchFamily="34" charset="0"/>
                  </a:rPr>
                  <a:t>Reuse of products via second-hand shops, charities…​</a:t>
                </a:r>
              </a:p>
            </p:txBody>
          </p:sp>
          <p:cxnSp>
            <p:nvCxnSpPr>
              <p:cNvPr id="79" name="Connector: Curved 78">
                <a:extLst>
                  <a:ext uri="{FF2B5EF4-FFF2-40B4-BE49-F238E27FC236}">
                    <a16:creationId xmlns:a16="http://schemas.microsoft.com/office/drawing/2014/main" id="{9D180B94-B496-ED8C-4D1B-11A20F42C55F}"/>
                  </a:ext>
                </a:extLst>
              </p:cNvPr>
              <p:cNvCxnSpPr>
                <a:cxnSpLocks/>
                <a:endCxn id="46" idx="3"/>
              </p:cNvCxnSpPr>
              <p:nvPr/>
            </p:nvCxnSpPr>
            <p:spPr>
              <a:xfrm rot="5400000">
                <a:off x="8053779" y="4638199"/>
                <a:ext cx="1410370" cy="376916"/>
              </a:xfrm>
              <a:prstGeom prst="curvedConnector2">
                <a:avLst/>
              </a:prstGeom>
              <a:ln w="38100">
                <a:solidFill>
                  <a:srgbClr val="19517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Connector: Curved 79">
                <a:extLst>
                  <a:ext uri="{FF2B5EF4-FFF2-40B4-BE49-F238E27FC236}">
                    <a16:creationId xmlns:a16="http://schemas.microsoft.com/office/drawing/2014/main" id="{890767E3-9051-2163-ABF0-A83E801C124E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9095976" y="4202429"/>
                <a:ext cx="835736" cy="1889232"/>
              </a:xfrm>
              <a:prstGeom prst="curvedConnector2">
                <a:avLst/>
              </a:prstGeom>
              <a:ln w="38100">
                <a:solidFill>
                  <a:srgbClr val="19517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Rectangle: Single Corner Rounded 45">
                <a:extLst>
                  <a:ext uri="{FF2B5EF4-FFF2-40B4-BE49-F238E27FC236}">
                    <a16:creationId xmlns:a16="http://schemas.microsoft.com/office/drawing/2014/main" id="{EF1D9E46-EF92-DA22-4B06-3C3976EF5417}"/>
                  </a:ext>
                </a:extLst>
              </p:cNvPr>
              <p:cNvSpPr/>
              <p:nvPr/>
            </p:nvSpPr>
            <p:spPr>
              <a:xfrm>
                <a:off x="4621054" y="4371875"/>
                <a:ext cx="3949451" cy="2319931"/>
              </a:xfrm>
              <a:prstGeom prst="round1Rect">
                <a:avLst/>
              </a:prstGeom>
              <a:solidFill>
                <a:schemeClr val="bg1"/>
              </a:solidFill>
              <a:ln>
                <a:solidFill>
                  <a:schemeClr val="accent5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t" anchorCtr="0"/>
              <a:lstStyle/>
              <a:p>
                <a:pPr algn="ctr"/>
                <a:r>
                  <a:rPr lang="en-GB" sz="1400" dirty="0">
                    <a:solidFill>
                      <a:srgbClr val="0070C0"/>
                    </a:solidFill>
                    <a:latin typeface="IBM Plex Sans" panose="020B0503050203000203" pitchFamily="34" charset="0"/>
                  </a:rPr>
                  <a:t>Theoretical basis for </a:t>
                </a:r>
                <a:r>
                  <a:rPr lang="en-GB" sz="1400" b="1" dirty="0">
                    <a:solidFill>
                      <a:srgbClr val="0070C0"/>
                    </a:solidFill>
                    <a:latin typeface="IBM Plex Sans" panose="020B0503050203000203" pitchFamily="34" charset="0"/>
                  </a:rPr>
                  <a:t>optimal cycling </a:t>
                </a:r>
                <a:r>
                  <a:rPr lang="en-GB" sz="1400" dirty="0">
                    <a:solidFill>
                      <a:srgbClr val="0070C0"/>
                    </a:solidFill>
                    <a:latin typeface="IBM Plex Sans" panose="020B0503050203000203" pitchFamily="34" charset="0"/>
                  </a:rPr>
                  <a:t>of textiles:</a:t>
                </a:r>
              </a:p>
              <a:p>
                <a:pPr algn="ctr"/>
                <a:endParaRPr lang="en-GB" sz="1400" dirty="0">
                  <a:solidFill>
                    <a:schemeClr val="accent4"/>
                  </a:solidFill>
                </a:endParaRPr>
              </a:p>
            </p:txBody>
          </p:sp>
        </p:grp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2A4A624F-DCAF-A45B-23A8-CD1CC472DF64}"/>
                </a:ext>
              </a:extLst>
            </p:cNvPr>
            <p:cNvSpPr txBox="1"/>
            <p:nvPr/>
          </p:nvSpPr>
          <p:spPr>
            <a:xfrm>
              <a:off x="10603019" y="13201068"/>
              <a:ext cx="4303352" cy="2092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>
                  <a:solidFill>
                    <a:srgbClr val="0B747F"/>
                  </a:solidFill>
                  <a:latin typeface="IBM Plex Sans" panose="020B0503050203000203" pitchFamily="34" charset="0"/>
                </a:rPr>
                <a:t>Conceptual Framework </a:t>
              </a:r>
              <a:br>
                <a:rPr lang="en-GB" sz="1600" b="1" dirty="0">
                  <a:solidFill>
                    <a:srgbClr val="0B747F"/>
                  </a:solidFill>
                  <a:latin typeface="IBM Plex Sans" panose="020B0503050203000203" pitchFamily="34" charset="0"/>
                </a:rPr>
              </a:br>
              <a:r>
                <a:rPr lang="en-GB" sz="1600" dirty="0">
                  <a:solidFill>
                    <a:srgbClr val="0B747F"/>
                  </a:solidFill>
                  <a:latin typeface="IBM Plex Sans" panose="020B0503050203000203" pitchFamily="34" charset="0"/>
                </a:rPr>
                <a:t>based on knowledge and data regarding:</a:t>
              </a:r>
            </a:p>
            <a:p>
              <a:pPr marL="285750" indent="-285750" algn="ctr">
                <a:buFont typeface="Arial" panose="020B0604020202020204" pitchFamily="34" charset="0"/>
                <a:buChar char="•"/>
              </a:pPr>
              <a:r>
                <a:rPr lang="en-GB" sz="1400" dirty="0">
                  <a:solidFill>
                    <a:srgbClr val="0B747F"/>
                  </a:solidFill>
                  <a:latin typeface="IBM Plex Sans" panose="020B0503050203000203" pitchFamily="34" charset="0"/>
                </a:rPr>
                <a:t>Identified composition, quality &amp; classification affecting possible re-utilization</a:t>
              </a:r>
            </a:p>
            <a:p>
              <a:pPr marL="285750" indent="-285750" algn="ctr">
                <a:buFont typeface="Arial" panose="020B0604020202020204" pitchFamily="34" charset="0"/>
                <a:buChar char="•"/>
              </a:pPr>
              <a:r>
                <a:rPr lang="en-GB" sz="1400" dirty="0">
                  <a:solidFill>
                    <a:srgbClr val="0B747F"/>
                  </a:solidFill>
                  <a:latin typeface="IBM Plex Sans" panose="020B0503050203000203" pitchFamily="34" charset="0"/>
                </a:rPr>
                <a:t>Environmental and social impacts of different options</a:t>
              </a:r>
            </a:p>
            <a:p>
              <a:pPr marL="285750" indent="-285750" algn="ctr">
                <a:buFont typeface="Arial" panose="020B0604020202020204" pitchFamily="34" charset="0"/>
                <a:buChar char="•"/>
              </a:pPr>
              <a:r>
                <a:rPr lang="en-GB" sz="1400" dirty="0">
                  <a:solidFill>
                    <a:srgbClr val="0B747F"/>
                  </a:solidFill>
                  <a:latin typeface="IBM Plex Sans" panose="020B0503050203000203" pitchFamily="34" charset="0"/>
                </a:rPr>
                <a:t>Economical aspects </a:t>
              </a:r>
            </a:p>
            <a:p>
              <a:pPr marL="285750" indent="-285750" algn="ctr">
                <a:buFont typeface="Arial" panose="020B0604020202020204" pitchFamily="34" charset="0"/>
                <a:buChar char="•"/>
              </a:pPr>
              <a:r>
                <a:rPr lang="en-GB" sz="1400" dirty="0">
                  <a:solidFill>
                    <a:srgbClr val="0B747F"/>
                  </a:solidFill>
                  <a:latin typeface="IBM Plex Sans" panose="020B0503050203000203" pitchFamily="34" charset="0"/>
                </a:rPr>
                <a:t>Application specific requirements for secondary raw materials</a:t>
              </a:r>
            </a:p>
          </p:txBody>
        </p: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FF981529-E01A-FF0F-8EF7-A53582DAC0E3}"/>
              </a:ext>
            </a:extLst>
          </p:cNvPr>
          <p:cNvSpPr txBox="1"/>
          <p:nvPr/>
        </p:nvSpPr>
        <p:spPr>
          <a:xfrm>
            <a:off x="5440236" y="10733359"/>
            <a:ext cx="17266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b="1" i="0" u="none" strike="noStrike" dirty="0">
                <a:solidFill>
                  <a:srgbClr val="0070C0"/>
                </a:solidFill>
                <a:effectLst/>
                <a:latin typeface="IBM Plex Sans" panose="020B0503050203000203" pitchFamily="34" charset="0"/>
              </a:rPr>
              <a:t>Reduction of production waste</a:t>
            </a:r>
            <a:endParaRPr lang="en-GB" sz="1400" b="1" dirty="0">
              <a:solidFill>
                <a:srgbClr val="0070C0"/>
              </a:solidFill>
              <a:latin typeface="IBM Plex Sans" panose="020B0503050203000203" pitchFamily="34" charset="0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D49943C7-E706-8665-4CA5-5C4513C5CC86}"/>
              </a:ext>
            </a:extLst>
          </p:cNvPr>
          <p:cNvSpPr txBox="1"/>
          <p:nvPr/>
        </p:nvSpPr>
        <p:spPr>
          <a:xfrm>
            <a:off x="11809155" y="9765560"/>
            <a:ext cx="140568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b="1" i="0" u="none" strike="noStrike" dirty="0">
                <a:solidFill>
                  <a:srgbClr val="0070C0"/>
                </a:solidFill>
                <a:effectLst/>
                <a:latin typeface="IBM Plex Sans" panose="020B0503050203000203" pitchFamily="34" charset="0"/>
              </a:rPr>
              <a:t>Extended use phase via high quality</a:t>
            </a:r>
            <a:endParaRPr lang="en-GB" sz="1400" b="1" dirty="0">
              <a:solidFill>
                <a:srgbClr val="0070C0"/>
              </a:solidFill>
              <a:latin typeface="IBM Plex Sans" panose="020B0503050203000203" pitchFamily="34" charset="0"/>
            </a:endParaRP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EDDA9661-1A51-F510-2A7B-EB68FAE6AE57}"/>
              </a:ext>
            </a:extLst>
          </p:cNvPr>
          <p:cNvSpPr/>
          <p:nvPr/>
        </p:nvSpPr>
        <p:spPr>
          <a:xfrm>
            <a:off x="4853678" y="9387996"/>
            <a:ext cx="12017524" cy="6126204"/>
          </a:xfrm>
          <a:prstGeom prst="rect">
            <a:avLst/>
          </a:prstGeom>
          <a:noFill/>
          <a:ln w="19050">
            <a:solidFill>
              <a:srgbClr val="29838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grpSp>
        <p:nvGrpSpPr>
          <p:cNvPr id="118" name="Группа 494">
            <a:extLst>
              <a:ext uri="{FF2B5EF4-FFF2-40B4-BE49-F238E27FC236}">
                <a16:creationId xmlns:a16="http://schemas.microsoft.com/office/drawing/2014/main" id="{5FB6D829-858B-6EDE-433A-C4A478EFA41A}"/>
              </a:ext>
            </a:extLst>
          </p:cNvPr>
          <p:cNvGrpSpPr>
            <a:grpSpLocks/>
          </p:cNvGrpSpPr>
          <p:nvPr/>
        </p:nvGrpSpPr>
        <p:grpSpPr bwMode="auto">
          <a:xfrm>
            <a:off x="18206210" y="3730390"/>
            <a:ext cx="684741" cy="686500"/>
            <a:chOff x="8826500" y="2179638"/>
            <a:chExt cx="1854200" cy="1858963"/>
          </a:xfrm>
        </p:grpSpPr>
        <p:sp>
          <p:nvSpPr>
            <p:cNvPr id="119" name="Oval 449">
              <a:extLst>
                <a:ext uri="{FF2B5EF4-FFF2-40B4-BE49-F238E27FC236}">
                  <a16:creationId xmlns:a16="http://schemas.microsoft.com/office/drawing/2014/main" id="{0F73D583-9C61-8B54-C113-9EBE7BA951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26500" y="2179638"/>
              <a:ext cx="1854200" cy="1858963"/>
            </a:xfrm>
            <a:prstGeom prst="ellipse">
              <a:avLst/>
            </a:prstGeom>
            <a:solidFill>
              <a:srgbClr val="007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120" name="Freeform 450">
              <a:extLst>
                <a:ext uri="{FF2B5EF4-FFF2-40B4-BE49-F238E27FC236}">
                  <a16:creationId xmlns:a16="http://schemas.microsoft.com/office/drawing/2014/main" id="{1A48D90A-90B9-E07B-53A0-BADDC9F1F8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88463" y="2576513"/>
              <a:ext cx="238125" cy="998538"/>
            </a:xfrm>
            <a:custGeom>
              <a:avLst/>
              <a:gdLst>
                <a:gd name="T0" fmla="*/ 15363 w 62"/>
                <a:gd name="T1" fmla="*/ 331561 h 259"/>
                <a:gd name="T2" fmla="*/ 222762 w 62"/>
                <a:gd name="T3" fmla="*/ 331561 h 259"/>
                <a:gd name="T4" fmla="*/ 222762 w 62"/>
                <a:gd name="T5" fmla="*/ 998538 h 259"/>
                <a:gd name="T6" fmla="*/ 15363 w 62"/>
                <a:gd name="T7" fmla="*/ 998538 h 259"/>
                <a:gd name="T8" fmla="*/ 15363 w 62"/>
                <a:gd name="T9" fmla="*/ 331561 h 259"/>
                <a:gd name="T10" fmla="*/ 119063 w 62"/>
                <a:gd name="T11" fmla="*/ 0 h 259"/>
                <a:gd name="T12" fmla="*/ 238125 w 62"/>
                <a:gd name="T13" fmla="*/ 119516 h 259"/>
                <a:gd name="T14" fmla="*/ 119063 w 62"/>
                <a:gd name="T15" fmla="*/ 239032 h 259"/>
                <a:gd name="T16" fmla="*/ 0 w 62"/>
                <a:gd name="T17" fmla="*/ 119516 h 259"/>
                <a:gd name="T18" fmla="*/ 119063 w 62"/>
                <a:gd name="T19" fmla="*/ 0 h 25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2" h="259">
                  <a:moveTo>
                    <a:pt x="4" y="86"/>
                  </a:moveTo>
                  <a:cubicBezTo>
                    <a:pt x="58" y="86"/>
                    <a:pt x="58" y="86"/>
                    <a:pt x="58" y="86"/>
                  </a:cubicBezTo>
                  <a:cubicBezTo>
                    <a:pt x="58" y="259"/>
                    <a:pt x="58" y="259"/>
                    <a:pt x="58" y="259"/>
                  </a:cubicBezTo>
                  <a:cubicBezTo>
                    <a:pt x="4" y="259"/>
                    <a:pt x="4" y="259"/>
                    <a:pt x="4" y="259"/>
                  </a:cubicBezTo>
                  <a:lnTo>
                    <a:pt x="4" y="86"/>
                  </a:lnTo>
                  <a:close/>
                  <a:moveTo>
                    <a:pt x="31" y="0"/>
                  </a:moveTo>
                  <a:cubicBezTo>
                    <a:pt x="48" y="0"/>
                    <a:pt x="62" y="14"/>
                    <a:pt x="62" y="31"/>
                  </a:cubicBezTo>
                  <a:cubicBezTo>
                    <a:pt x="62" y="48"/>
                    <a:pt x="48" y="62"/>
                    <a:pt x="31" y="62"/>
                  </a:cubicBezTo>
                  <a:cubicBezTo>
                    <a:pt x="14" y="62"/>
                    <a:pt x="0" y="48"/>
                    <a:pt x="0" y="31"/>
                  </a:cubicBezTo>
                  <a:cubicBezTo>
                    <a:pt x="0" y="14"/>
                    <a:pt x="14" y="0"/>
                    <a:pt x="3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21" name="Freeform 451">
              <a:extLst>
                <a:ext uri="{FF2B5EF4-FFF2-40B4-BE49-F238E27FC236}">
                  <a16:creationId xmlns:a16="http://schemas.microsoft.com/office/drawing/2014/main" id="{1A39F008-8704-98A4-B9D3-4B171B956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9642475" y="2889250"/>
              <a:ext cx="642938" cy="685800"/>
            </a:xfrm>
            <a:custGeom>
              <a:avLst/>
              <a:gdLst>
                <a:gd name="T0" fmla="*/ 0 w 167"/>
                <a:gd name="T1" fmla="*/ 19264 h 178"/>
                <a:gd name="T2" fmla="*/ 196346 w 167"/>
                <a:gd name="T3" fmla="*/ 19264 h 178"/>
                <a:gd name="T4" fmla="*/ 196346 w 167"/>
                <a:gd name="T5" fmla="*/ 107879 h 178"/>
                <a:gd name="T6" fmla="*/ 200196 w 167"/>
                <a:gd name="T7" fmla="*/ 107879 h 178"/>
                <a:gd name="T8" fmla="*/ 396543 w 167"/>
                <a:gd name="T9" fmla="*/ 0 h 178"/>
                <a:gd name="T10" fmla="*/ 642938 w 167"/>
                <a:gd name="T11" fmla="*/ 319783 h 178"/>
                <a:gd name="T12" fmla="*/ 642938 w 167"/>
                <a:gd name="T13" fmla="*/ 685800 h 178"/>
                <a:gd name="T14" fmla="*/ 438892 w 167"/>
                <a:gd name="T15" fmla="*/ 685800 h 178"/>
                <a:gd name="T16" fmla="*/ 438892 w 167"/>
                <a:gd name="T17" fmla="*/ 362164 h 178"/>
                <a:gd name="T18" fmla="*/ 331094 w 167"/>
                <a:gd name="T19" fmla="*/ 184935 h 178"/>
                <a:gd name="T20" fmla="*/ 204046 w 167"/>
                <a:gd name="T21" fmla="*/ 354458 h 178"/>
                <a:gd name="T22" fmla="*/ 204046 w 167"/>
                <a:gd name="T23" fmla="*/ 685800 h 178"/>
                <a:gd name="T24" fmla="*/ 0 w 167"/>
                <a:gd name="T25" fmla="*/ 685800 h 178"/>
                <a:gd name="T26" fmla="*/ 0 w 167"/>
                <a:gd name="T27" fmla="*/ 19264 h 17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67" h="178">
                  <a:moveTo>
                    <a:pt x="0" y="5"/>
                  </a:moveTo>
                  <a:cubicBezTo>
                    <a:pt x="51" y="5"/>
                    <a:pt x="51" y="5"/>
                    <a:pt x="51" y="5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2" y="28"/>
                    <a:pt x="52" y="28"/>
                    <a:pt x="52" y="28"/>
                  </a:cubicBezTo>
                  <a:cubicBezTo>
                    <a:pt x="59" y="15"/>
                    <a:pt x="77" y="0"/>
                    <a:pt x="103" y="0"/>
                  </a:cubicBezTo>
                  <a:cubicBezTo>
                    <a:pt x="157" y="0"/>
                    <a:pt x="167" y="36"/>
                    <a:pt x="167" y="83"/>
                  </a:cubicBezTo>
                  <a:cubicBezTo>
                    <a:pt x="167" y="178"/>
                    <a:pt x="167" y="178"/>
                    <a:pt x="167" y="178"/>
                  </a:cubicBezTo>
                  <a:cubicBezTo>
                    <a:pt x="114" y="178"/>
                    <a:pt x="114" y="178"/>
                    <a:pt x="114" y="178"/>
                  </a:cubicBezTo>
                  <a:cubicBezTo>
                    <a:pt x="114" y="94"/>
                    <a:pt x="114" y="94"/>
                    <a:pt x="114" y="94"/>
                  </a:cubicBezTo>
                  <a:cubicBezTo>
                    <a:pt x="114" y="74"/>
                    <a:pt x="113" y="48"/>
                    <a:pt x="86" y="48"/>
                  </a:cubicBezTo>
                  <a:cubicBezTo>
                    <a:pt x="58" y="48"/>
                    <a:pt x="53" y="70"/>
                    <a:pt x="53" y="92"/>
                  </a:cubicBezTo>
                  <a:cubicBezTo>
                    <a:pt x="53" y="178"/>
                    <a:pt x="53" y="178"/>
                    <a:pt x="53" y="178"/>
                  </a:cubicBezTo>
                  <a:cubicBezTo>
                    <a:pt x="0" y="178"/>
                    <a:pt x="0" y="178"/>
                    <a:pt x="0" y="178"/>
                  </a:cubicBez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7214754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<p:properties xmlns:p="http://schemas.microsoft.com/office/2006/metadata/properties" xmlns:xsi="http://www.w3.org/2001/XMLSchema-instance" xmlns:pc="http://schemas.microsoft.com/office/infopath/2007/PartnerControls"><documentManagement><Author0 xmlns="$ListId:Shared Documents;" xsi:nil="true"></Author0></documentManagement>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<ct:contentTypeSchema ct:_="" ma:_="" ma:contentTypeName="Document" ma:contentTypeID="0x010100FD6E0DE98F639D47BBEAA81B3D0579BE" ma:contentTypeVersion="0" ma:contentTypeDescription="Create a new document." ma:contentTypeScope="" ma:versionID="7aad05ff139f2871f72728de3f1439cf" xmlns:ct="http://schemas.microsoft.com/office/2006/metadata/contentType" xmlns:ma="http://schemas.microsoft.com/office/2006/metadata/properties/metaAttributes">
<xsd:schema targetNamespace="http://schemas.microsoft.com/office/2006/metadata/properties" ma:root="true" ma:fieldsID="d2dad8d00024f06655d6a1129939ab7e" ns2:_="" xmlns:xsd="http://www.w3.org/2001/XMLSchema" xmlns:xs="http://www.w3.org/2001/XMLSchema" xmlns:p="http://schemas.microsoft.com/office/2006/metadata/properties" xmlns:ns2="$ListId:Shared Documents;">
<xsd:import namespace="$ListId:Shared Documents;"/>
<xsd:element name="properties">
<xsd:complexType>
<xsd:sequence>
<xsd:element name="documentManagement">
<xsd:complexType>
<xsd:all>
<xsd:element ref="ns2:Author0" minOccurs="0"/>
</xsd:all>
</xsd:complexType>
</xsd:element>
</xsd:sequence>
</xsd:complexType>
</xsd:element>
</xsd:schema>
<xsd:schema targetNamespace="$ListId:Shared Documents;" elementFormDefault="qualified" xmlns:xsd="http://www.w3.org/2001/XMLSchema" xmlns:xs="http://www.w3.org/2001/XMLSchema" xmlns:dms="http://schemas.microsoft.com/office/2006/documentManagement/types" xmlns:pc="http://schemas.microsoft.com/office/infopath/2007/PartnerControls">
<xsd:import namespace="http://schemas.microsoft.com/office/2006/documentManagement/types"/>
<xsd:import namespace="http://schemas.microsoft.com/office/infopath/2007/PartnerControls"/>
<xsd:element name="Author0" ma:index="8" nillable="true" ma:displayName="Author" ma:internalName="Author0">
<xsd:simpleType>
<xsd:restriction base="dms:Text">
<xsd:maxLength value="255"/>
</xsd:restriction>
</xsd:simpleType>
</xsd:element>
</xsd:schema>
<xsd:schema targetNamespace="http://schemas.openxmlformats.org/package/2006/metadata/core-properties" elementFormDefault="qualified" attributeFormDefault="unqualified" blockDefault="#all"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>
<xsd:import namespace="http://purl.org/dc/elements/1.1/" schemaLocation="http://dublincore.org/schemas/xmls/qdc/2003/04/02/dc.xsd"/>
<xsd:import namespace="http://purl.org/dc/terms/" schemaLocation="http://dublincore.org/schemas/xmls/qdc/2003/04/02/dcterms.xsd"/>
<xsd:element name="coreProperties" type="CT_coreProperties"/>
<xsd:complexType name="CT_coreProperties">
<xsd:all>
<xsd:element ref="dc:creator" minOccurs="0" maxOccurs="1"/>
<xsd:element ref="dcterms:created" minOccurs="0" maxOccurs="1"/>
<xsd:element ref="dc:identifier" minOccurs="0" maxOccurs="1"/>
<xsd:element name="contentType" minOccurs="0" maxOccurs="1" type="xsd:string" ma:index="0" ma:displayName="Content Type"/>
<xsd:element ref="dc:title" minOccurs="0" maxOccurs="1" ma:index="4" ma:displayName="Title"/>
<xsd:element ref="dc:subject" minOccurs="0" maxOccurs="1"/>
<xsd:element ref="dc:description" minOccurs="0" maxOccurs="1"/>
<xsd:element name="keywords" minOccurs="0" maxOccurs="1" type="xsd:string"/>
<xsd:element ref="dc:language" minOccurs="0" maxOccurs="1"/>
<xsd:element name="category" minOccurs="0" maxOccurs="1" type="xsd:string"/>
<xsd:element name="version" minOccurs="0" maxOccurs="1" type="xsd:string"/>
<xsd:element name="revision" minOccurs="0" maxOccurs="1" type="xsd:string">
<xsd:annotation>
<xsd:documentation>
                        This value indicates the number of saves or revisions. The application is responsible for updating this value after each revision.
                    </xsd:documentation>
</xsd:annotation>
</xsd:element>
<xsd:element name="lastModifiedBy" minOccurs="0" maxOccurs="1" type="xsd:string"/>
<xsd:element ref="dcterms:modified" minOccurs="0" maxOccurs="1"/>
<xsd:element name="contentStatus" minOccurs="0" maxOccurs="1" type="xsd:string"/>
</xsd:all>
</xsd:complexType>
</xsd:schema>
<xs:schema targetNamespace="http://schemas.microsoft.com/office/infopath/2007/PartnerControls" elementFormDefault="qualified" attributeFormDefault="unqualified" xmlns:pc="http://schemas.microsoft.com/office/infopath/2007/PartnerControls" xmlns:xs="http://www.w3.org/2001/XMLSchema">
<xs:element name="Person">
<xs:complexType>
<xs:sequence>
<xs:element ref="pc:DisplayName" minOccurs="0"></xs:element>
<xs:element ref="pc:AccountId" minOccurs="0"></xs:element>
<xs:element ref="pc:AccountType" minOccurs="0"></xs:element>
</xs:sequence>
</xs:complexType>
</xs:element>
<xs:element name="DisplayName" type="xs:string"></xs:element>
<xs:element name="AccountId" type="xs:string"></xs:element>
<xs:element name="AccountType" type="xs:string"></xs:element>
<xs:element name="BDCAssociatedEntity">
<xs:complexType>
<xs:sequence>
<xs:element ref="pc:BDCEntity" minOccurs="0" maxOccurs="unbounded"></xs:element>
</xs:sequence>
<xs:attribute ref="pc:EntityNamespace"></xs:attribute>
<xs:attribute ref="pc:EntityName"></xs:attribute>
<xs:attribute ref="pc:SystemInstanceName"></xs:attribute>
<xs:attribute ref="pc:AssociationName"></xs:attribute>
</xs:complexType>
</xs:element>
<xs:attribute name="EntityNamespace" type="xs:string"></xs:attribute>
<xs:attribute name="EntityName" type="xs:string"></xs:attribute>
<xs:attribute name="SystemInstanceName" type="xs:string"></xs:attribute>
<xs:attribute name="AssociationName" type="xs:string"></xs:attribute>
<xs:element name="BDCEntity">
<xs:complexType>
<xs:sequence>
<xs:element ref="pc:EntityDisplayName" minOccurs="0"></xs:element>
<xs:element ref="pc:EntityInstanceReference" minOccurs="0"></xs:element>
<xs:element ref="pc:EntityId1" minOccurs="0"></xs:element>
<xs:element ref="pc:EntityId2" minOccurs="0"></xs:element>
<xs:element ref="pc:EntityId3" minOccurs="0"></xs:element>
<xs:element ref="pc:EntityId4" minOccurs="0"></xs:element>
<xs:element ref="pc:EntityId5" minOccurs="0"></xs:element>
</xs:sequence>
</xs:complexType>
</xs:element>
<xs:element name="EntityDisplayName" type="xs:string"></xs:element>
<xs:element name="EntityInstanceReference" type="xs:string"></xs:element>
<xs:element name="EntityId1" type="xs:string"></xs:element>
<xs:element name="EntityId2" type="xs:string"></xs:element>
<xs:element name="EntityId3" type="xs:string"></xs:element>
<xs:element name="EntityId4" type="xs:string"></xs:element>
<xs:element name="EntityId5" type="xs:string"></xs:element>
<xs:element name="Terms">
<xs:complexType>
<xs:sequence>
<xs:element ref="pc:TermInfo" minOccurs="0" maxOccurs="unbounded"></xs:element>
</xs:sequence>
</xs:complexType>
</xs:element>
<xs:element name="TermInfo">
<xs:complexType>
<xs:sequence>
<xs:element ref="pc:TermName" minOccurs="0"></xs:element>
<xs:element ref="pc:TermId" minOccurs="0"></xs:element>
</xs:sequence>
</xs:complexType>
</xs:element>
<xs:element name="TermName" type="xs:string"></xs:element>
<xs:element name="TermId" type="xs:string"></xs:element>
</xs:schema>
</ct:contentTypeSchema>
</file>

<file path=customXml/itemProps1.xml><?xml version="1.0" encoding="utf-8"?>
<ds:datastoreItem xmlns:ds="http://schemas.openxmlformats.org/officeDocument/2006/customXml" ds:itemID="{50AB9AC1-16AD-4B17-B74F-A7F548E7C437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$ListId:Shared Documents;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809EA5AA-A97D-4E9F-B679-FD1FA7C3AAF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EF32CE8-CA2C-4994-8299-FB114329254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$ListId:Shared Documents;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2565</TotalTime>
  <Words>603</Words>
  <Application>Microsoft Office PowerPoint</Application>
  <PresentationFormat>Custom</PresentationFormat>
  <Paragraphs>68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IBM Plex Sans</vt:lpstr>
      <vt:lpstr>Overpass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 McDonnell</dc:creator>
  <cp:lastModifiedBy>Linda Henriksson</cp:lastModifiedBy>
  <cp:revision>15</cp:revision>
  <dcterms:created xsi:type="dcterms:W3CDTF">2017-06-09T13:53:28Z</dcterms:created>
  <dcterms:modified xsi:type="dcterms:W3CDTF">2023-10-11T15:11:44Z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0x010100FD6E0DE98F639D47BBEAA81B3D0579BE</vt:lpwstr>
  </property>
</Properties>
</file>